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 id="262" r:id="rId6"/>
    <p:sldId id="263" r:id="rId7"/>
    <p:sldId id="264" r:id="rId8"/>
    <p:sldId id="276" r:id="rId9"/>
    <p:sldId id="265" r:id="rId10"/>
    <p:sldId id="269" r:id="rId11"/>
    <p:sldId id="270" r:id="rId12"/>
    <p:sldId id="266" r:id="rId13"/>
    <p:sldId id="259" r:id="rId14"/>
    <p:sldId id="267" r:id="rId15"/>
    <p:sldId id="268" r:id="rId16"/>
    <p:sldId id="258" r:id="rId17"/>
    <p:sldId id="273" r:id="rId18"/>
    <p:sldId id="272" r:id="rId19"/>
    <p:sldId id="271" r:id="rId20"/>
    <p:sldId id="274" r:id="rId21"/>
    <p:sldId id="275" r:id="rId2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iagrams/_rels/data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image" Target="../media/image3.png"/></Relationships>
</file>

<file path=ppt/diagrams/_rels/data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image" Target="../media/image5.png"/></Relationships>
</file>

<file path=ppt/diagrams/_rels/data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image" Target="../media/image9.png"/></Relationships>
</file>

<file path=ppt/diagrams/_rels/drawing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image" Target="../media/image3.png"/></Relationships>
</file>

<file path=ppt/diagrams/_rels/drawing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image" Target="../media/image5.png"/></Relationships>
</file>

<file path=ppt/diagrams/_rels/drawing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36BE6D5-2105-403C-8632-78C80789FF5E}"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B0597EE1-B64A-4E51-B6FF-EB86D44F82F1}">
      <dgm:prSet custT="1"/>
      <dgm:spPr>
        <a:solidFill>
          <a:srgbClr val="002060"/>
        </a:solidFill>
      </dgm:spPr>
      <dgm:t>
        <a:bodyPr/>
        <a:lstStyle/>
        <a:p>
          <a:pPr rtl="0"/>
          <a:r>
            <a:rPr lang="es-CO" sz="4400" b="1" i="1" u="sng" dirty="0" smtClean="0"/>
            <a:t>1 </a:t>
          </a:r>
          <a:r>
            <a:rPr lang="es-CO" sz="2500" i="1" dirty="0" smtClean="0"/>
            <a:t> </a:t>
          </a:r>
          <a:r>
            <a:rPr lang="es-CO" sz="2500" dirty="0" smtClean="0"/>
            <a:t>Jesús dijo: “Padre, perdónalos, porque no saben lo que hacen”.</a:t>
          </a:r>
        </a:p>
        <a:p>
          <a:pPr rtl="0"/>
          <a:r>
            <a:rPr lang="es-CO" sz="2500" b="1" u="sng" dirty="0" smtClean="0"/>
            <a:t> (Lucas 23: 34)</a:t>
          </a:r>
          <a:endParaRPr lang="es-CO" sz="2500" b="1" u="sng" dirty="0"/>
        </a:p>
      </dgm:t>
    </dgm:pt>
    <dgm:pt modelId="{02104046-80BD-4333-8BD7-DA9C76A58420}" type="parTrans" cxnId="{BC1F1C48-469B-4B46-BEB3-47F867960245}">
      <dgm:prSet/>
      <dgm:spPr/>
      <dgm:t>
        <a:bodyPr/>
        <a:lstStyle/>
        <a:p>
          <a:endParaRPr lang="es-CO"/>
        </a:p>
      </dgm:t>
    </dgm:pt>
    <dgm:pt modelId="{6C0EBAD4-0E51-4A40-998E-5E38FBC41BB2}" type="sibTrans" cxnId="{BC1F1C48-469B-4B46-BEB3-47F867960245}">
      <dgm:prSet/>
      <dgm:spPr/>
      <dgm:t>
        <a:bodyPr/>
        <a:lstStyle/>
        <a:p>
          <a:endParaRPr lang="es-CO"/>
        </a:p>
      </dgm:t>
    </dgm:pt>
    <dgm:pt modelId="{23B587C0-576E-4BC3-8D7C-9923522D286C}">
      <dgm:prSet/>
      <dgm:spPr>
        <a:solidFill>
          <a:srgbClr val="FF0000"/>
        </a:solidFill>
      </dgm:spPr>
      <dgm:t>
        <a:bodyPr/>
        <a:lstStyle/>
        <a:p>
          <a:pPr rtl="0"/>
          <a:r>
            <a:rPr lang="es-CO" dirty="0" smtClean="0"/>
            <a:t>Esta palabra de Cristo Jesús, muestra el amor que tiene por los pecadores, si usted cree que es pecador, este amor de Jesucristo, también es para usted.</a:t>
          </a:r>
          <a:endParaRPr lang="es-CO" dirty="0"/>
        </a:p>
      </dgm:t>
    </dgm:pt>
    <dgm:pt modelId="{0F0B56EB-73E2-4B21-96DA-5555615903F0}" type="parTrans" cxnId="{A993E431-150B-4E41-8D1A-2367AD3EA586}">
      <dgm:prSet/>
      <dgm:spPr/>
      <dgm:t>
        <a:bodyPr/>
        <a:lstStyle/>
        <a:p>
          <a:endParaRPr lang="es-CO"/>
        </a:p>
      </dgm:t>
    </dgm:pt>
    <dgm:pt modelId="{F076FBA5-4695-46BD-BE9D-4C63BAFA77C6}" type="sibTrans" cxnId="{A993E431-150B-4E41-8D1A-2367AD3EA586}">
      <dgm:prSet/>
      <dgm:spPr/>
      <dgm:t>
        <a:bodyPr/>
        <a:lstStyle/>
        <a:p>
          <a:endParaRPr lang="es-CO"/>
        </a:p>
      </dgm:t>
    </dgm:pt>
    <dgm:pt modelId="{E378FCB7-3C84-46B0-A6F8-B7D56E9D1A82}" type="pres">
      <dgm:prSet presAssocID="{336BE6D5-2105-403C-8632-78C80789FF5E}" presName="linearFlow" presStyleCnt="0">
        <dgm:presLayoutVars>
          <dgm:dir/>
          <dgm:resizeHandles val="exact"/>
        </dgm:presLayoutVars>
      </dgm:prSet>
      <dgm:spPr/>
      <dgm:t>
        <a:bodyPr/>
        <a:lstStyle/>
        <a:p>
          <a:endParaRPr lang="es-CO"/>
        </a:p>
      </dgm:t>
    </dgm:pt>
    <dgm:pt modelId="{D522372A-A247-45C6-BDEC-08303DBA12E6}" type="pres">
      <dgm:prSet presAssocID="{B0597EE1-B64A-4E51-B6FF-EB86D44F82F1}" presName="composite" presStyleCnt="0"/>
      <dgm:spPr/>
    </dgm:pt>
    <dgm:pt modelId="{441710E1-F284-44CB-AB32-3BE92DF7352B}" type="pres">
      <dgm:prSet presAssocID="{B0597EE1-B64A-4E51-B6FF-EB86D44F82F1}" presName="imgShp" presStyleLbl="fgImgPlace1" presStyleIdx="0" presStyleCnt="2"/>
      <dgm:spPr>
        <a:blipFill rotWithShape="1">
          <a:blip xmlns:r="http://schemas.openxmlformats.org/officeDocument/2006/relationships" r:embed="rId1"/>
          <a:stretch>
            <a:fillRect/>
          </a:stretch>
        </a:blipFill>
      </dgm:spPr>
    </dgm:pt>
    <dgm:pt modelId="{1BB8481F-31C6-45FD-8C62-D94DBE12B416}" type="pres">
      <dgm:prSet presAssocID="{B0597EE1-B64A-4E51-B6FF-EB86D44F82F1}" presName="txShp" presStyleLbl="node1" presStyleIdx="0" presStyleCnt="2">
        <dgm:presLayoutVars>
          <dgm:bulletEnabled val="1"/>
        </dgm:presLayoutVars>
      </dgm:prSet>
      <dgm:spPr/>
      <dgm:t>
        <a:bodyPr/>
        <a:lstStyle/>
        <a:p>
          <a:endParaRPr lang="es-CO"/>
        </a:p>
      </dgm:t>
    </dgm:pt>
    <dgm:pt modelId="{37886C54-814A-41DC-ACDC-62E1440A5BBD}" type="pres">
      <dgm:prSet presAssocID="{6C0EBAD4-0E51-4A40-998E-5E38FBC41BB2}" presName="spacing" presStyleCnt="0"/>
      <dgm:spPr/>
    </dgm:pt>
    <dgm:pt modelId="{7C90EC60-94EC-4E1A-B72F-63917D9F7AA8}" type="pres">
      <dgm:prSet presAssocID="{23B587C0-576E-4BC3-8D7C-9923522D286C}" presName="composite" presStyleCnt="0"/>
      <dgm:spPr/>
    </dgm:pt>
    <dgm:pt modelId="{35AB8136-1E89-44F7-8CC9-9EF6FA7DEF58}" type="pres">
      <dgm:prSet presAssocID="{23B587C0-576E-4BC3-8D7C-9923522D286C}" presName="imgShp" presStyleLbl="fgImgPlace1" presStyleIdx="1" presStyleCnt="2"/>
      <dgm:spPr>
        <a:blipFill rotWithShape="1">
          <a:blip xmlns:r="http://schemas.openxmlformats.org/officeDocument/2006/relationships" r:embed="rId2"/>
          <a:stretch>
            <a:fillRect/>
          </a:stretch>
        </a:blipFill>
      </dgm:spPr>
    </dgm:pt>
    <dgm:pt modelId="{55E688DC-1B6D-4FCD-A80A-1F1799C75A4E}" type="pres">
      <dgm:prSet presAssocID="{23B587C0-576E-4BC3-8D7C-9923522D286C}" presName="txShp" presStyleLbl="node1" presStyleIdx="1" presStyleCnt="2">
        <dgm:presLayoutVars>
          <dgm:bulletEnabled val="1"/>
        </dgm:presLayoutVars>
      </dgm:prSet>
      <dgm:spPr/>
      <dgm:t>
        <a:bodyPr/>
        <a:lstStyle/>
        <a:p>
          <a:endParaRPr lang="es-CO"/>
        </a:p>
      </dgm:t>
    </dgm:pt>
  </dgm:ptLst>
  <dgm:cxnLst>
    <dgm:cxn modelId="{6ACD23D1-96BF-4C2D-9E9B-AF3CD9AA1A86}" type="presOf" srcId="{B0597EE1-B64A-4E51-B6FF-EB86D44F82F1}" destId="{1BB8481F-31C6-45FD-8C62-D94DBE12B416}" srcOrd="0" destOrd="0" presId="urn:microsoft.com/office/officeart/2005/8/layout/vList3"/>
    <dgm:cxn modelId="{BC1F1C48-469B-4B46-BEB3-47F867960245}" srcId="{336BE6D5-2105-403C-8632-78C80789FF5E}" destId="{B0597EE1-B64A-4E51-B6FF-EB86D44F82F1}" srcOrd="0" destOrd="0" parTransId="{02104046-80BD-4333-8BD7-DA9C76A58420}" sibTransId="{6C0EBAD4-0E51-4A40-998E-5E38FBC41BB2}"/>
    <dgm:cxn modelId="{A6A12B85-E4F8-4117-8F9E-E14801B5A0E6}" type="presOf" srcId="{336BE6D5-2105-403C-8632-78C80789FF5E}" destId="{E378FCB7-3C84-46B0-A6F8-B7D56E9D1A82}" srcOrd="0" destOrd="0" presId="urn:microsoft.com/office/officeart/2005/8/layout/vList3"/>
    <dgm:cxn modelId="{F75B81B1-EC22-43D5-A027-512DE83146D4}" type="presOf" srcId="{23B587C0-576E-4BC3-8D7C-9923522D286C}" destId="{55E688DC-1B6D-4FCD-A80A-1F1799C75A4E}" srcOrd="0" destOrd="0" presId="urn:microsoft.com/office/officeart/2005/8/layout/vList3"/>
    <dgm:cxn modelId="{A993E431-150B-4E41-8D1A-2367AD3EA586}" srcId="{336BE6D5-2105-403C-8632-78C80789FF5E}" destId="{23B587C0-576E-4BC3-8D7C-9923522D286C}" srcOrd="1" destOrd="0" parTransId="{0F0B56EB-73E2-4B21-96DA-5555615903F0}" sibTransId="{F076FBA5-4695-46BD-BE9D-4C63BAFA77C6}"/>
    <dgm:cxn modelId="{CBDDEC5F-84F8-405E-B51D-B7416F2BCEDD}" type="presParOf" srcId="{E378FCB7-3C84-46B0-A6F8-B7D56E9D1A82}" destId="{D522372A-A247-45C6-BDEC-08303DBA12E6}" srcOrd="0" destOrd="0" presId="urn:microsoft.com/office/officeart/2005/8/layout/vList3"/>
    <dgm:cxn modelId="{A2B44F7E-F4DB-4D13-A8C5-A58D647268E9}" type="presParOf" srcId="{D522372A-A247-45C6-BDEC-08303DBA12E6}" destId="{441710E1-F284-44CB-AB32-3BE92DF7352B}" srcOrd="0" destOrd="0" presId="urn:microsoft.com/office/officeart/2005/8/layout/vList3"/>
    <dgm:cxn modelId="{2C1A1D17-FDE4-4323-8736-412386D39CAF}" type="presParOf" srcId="{D522372A-A247-45C6-BDEC-08303DBA12E6}" destId="{1BB8481F-31C6-45FD-8C62-D94DBE12B416}" srcOrd="1" destOrd="0" presId="urn:microsoft.com/office/officeart/2005/8/layout/vList3"/>
    <dgm:cxn modelId="{91FCE513-1077-47EF-8EC6-235D6E50E950}" type="presParOf" srcId="{E378FCB7-3C84-46B0-A6F8-B7D56E9D1A82}" destId="{37886C54-814A-41DC-ACDC-62E1440A5BBD}" srcOrd="1" destOrd="0" presId="urn:microsoft.com/office/officeart/2005/8/layout/vList3"/>
    <dgm:cxn modelId="{8EB5943D-5577-4993-AD07-4F57BF54A8DA}" type="presParOf" srcId="{E378FCB7-3C84-46B0-A6F8-B7D56E9D1A82}" destId="{7C90EC60-94EC-4E1A-B72F-63917D9F7AA8}" srcOrd="2" destOrd="0" presId="urn:microsoft.com/office/officeart/2005/8/layout/vList3"/>
    <dgm:cxn modelId="{3C3873E3-EA3C-4410-9BC7-164B38EA13B7}" type="presParOf" srcId="{7C90EC60-94EC-4E1A-B72F-63917D9F7AA8}" destId="{35AB8136-1E89-44F7-8CC9-9EF6FA7DEF58}" srcOrd="0" destOrd="0" presId="urn:microsoft.com/office/officeart/2005/8/layout/vList3"/>
    <dgm:cxn modelId="{3AA1723E-DF12-41E7-A13E-D3E7561E7806}" type="presParOf" srcId="{7C90EC60-94EC-4E1A-B72F-63917D9F7AA8}" destId="{55E688DC-1B6D-4FCD-A80A-1F1799C75A4E}"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B53D9BD-F846-4F9D-B764-96DF31FD9450}"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A881595D-635D-47C8-ADE7-F5EF8F8EF3A8}">
      <dgm:prSet custT="1"/>
      <dgm:spPr>
        <a:solidFill>
          <a:srgbClr val="002060"/>
        </a:solidFill>
      </dgm:spPr>
      <dgm:t>
        <a:bodyPr/>
        <a:lstStyle/>
        <a:p>
          <a:pPr rtl="0"/>
          <a:r>
            <a:rPr lang="es-CO" sz="4400" b="1" i="1" u="sng" dirty="0" smtClean="0"/>
            <a:t>2</a:t>
          </a:r>
          <a:r>
            <a:rPr lang="es-CO" sz="2800" i="1" dirty="0" smtClean="0"/>
            <a:t> </a:t>
          </a:r>
          <a:r>
            <a:rPr lang="es-CO" sz="2600" dirty="0" smtClean="0"/>
            <a:t>Jesús le contestó: “</a:t>
          </a:r>
          <a:r>
            <a:rPr lang="es-CO" sz="2600" dirty="0" smtClean="0">
              <a:latin typeface="Agency FB" pitchFamily="34" charset="0"/>
            </a:rPr>
            <a:t>De cierto te digo que hoy estarás conmigo en el paraíso</a:t>
          </a:r>
          <a:r>
            <a:rPr lang="es-CO" sz="2600" dirty="0" smtClean="0"/>
            <a:t>” </a:t>
          </a:r>
        </a:p>
        <a:p>
          <a:pPr rtl="0"/>
          <a:r>
            <a:rPr lang="es-CO" sz="2600" b="1" u="sng" dirty="0" smtClean="0"/>
            <a:t>(Lucas 23: 43) </a:t>
          </a:r>
          <a:endParaRPr lang="es-CO" sz="2600" b="1" u="sng" dirty="0"/>
        </a:p>
      </dgm:t>
    </dgm:pt>
    <dgm:pt modelId="{59DF1564-62AA-4394-9ADE-6DF9FCB1DF89}" type="parTrans" cxnId="{5BE6F1F4-0BF5-4C53-ADB3-B29F327DBD99}">
      <dgm:prSet/>
      <dgm:spPr/>
      <dgm:t>
        <a:bodyPr/>
        <a:lstStyle/>
        <a:p>
          <a:endParaRPr lang="es-CO"/>
        </a:p>
      </dgm:t>
    </dgm:pt>
    <dgm:pt modelId="{627CFF23-9E1A-4AF0-B789-282509768704}" type="sibTrans" cxnId="{5BE6F1F4-0BF5-4C53-ADB3-B29F327DBD99}">
      <dgm:prSet/>
      <dgm:spPr/>
      <dgm:t>
        <a:bodyPr/>
        <a:lstStyle/>
        <a:p>
          <a:endParaRPr lang="es-CO"/>
        </a:p>
      </dgm:t>
    </dgm:pt>
    <dgm:pt modelId="{CBBA6198-F4A0-4549-B1EA-5F6AF6CD67B7}">
      <dgm:prSet/>
      <dgm:spPr>
        <a:solidFill>
          <a:srgbClr val="FF0000"/>
        </a:solidFill>
      </dgm:spPr>
      <dgm:t>
        <a:bodyPr/>
        <a:lstStyle/>
        <a:p>
          <a:pPr rtl="0"/>
          <a:r>
            <a:rPr lang="es-CO" dirty="0" smtClean="0"/>
            <a:t>Cristo Jesús vino a buscar a los pecadores, y por ellos murió en la cruz. El no quiere que la humanidad se pierda, sino que tenga vida eterna.</a:t>
          </a:r>
          <a:endParaRPr lang="es-CO" dirty="0"/>
        </a:p>
      </dgm:t>
    </dgm:pt>
    <dgm:pt modelId="{3EABE8F6-1B56-4BA9-A43D-FCA9420D831C}" type="parTrans" cxnId="{BB333B2D-E8D7-4822-9056-98D16FA6AF20}">
      <dgm:prSet/>
      <dgm:spPr/>
      <dgm:t>
        <a:bodyPr/>
        <a:lstStyle/>
        <a:p>
          <a:endParaRPr lang="es-CO"/>
        </a:p>
      </dgm:t>
    </dgm:pt>
    <dgm:pt modelId="{9CDBA291-1998-4F87-911D-732789BD06BB}" type="sibTrans" cxnId="{BB333B2D-E8D7-4822-9056-98D16FA6AF20}">
      <dgm:prSet/>
      <dgm:spPr/>
      <dgm:t>
        <a:bodyPr/>
        <a:lstStyle/>
        <a:p>
          <a:endParaRPr lang="es-CO"/>
        </a:p>
      </dgm:t>
    </dgm:pt>
    <dgm:pt modelId="{84BA338F-D3CA-4337-AEBF-8FA94CB5457A}" type="pres">
      <dgm:prSet presAssocID="{6B53D9BD-F846-4F9D-B764-96DF31FD9450}" presName="linearFlow" presStyleCnt="0">
        <dgm:presLayoutVars>
          <dgm:dir/>
          <dgm:resizeHandles val="exact"/>
        </dgm:presLayoutVars>
      </dgm:prSet>
      <dgm:spPr/>
      <dgm:t>
        <a:bodyPr/>
        <a:lstStyle/>
        <a:p>
          <a:endParaRPr lang="es-CO"/>
        </a:p>
      </dgm:t>
    </dgm:pt>
    <dgm:pt modelId="{C844F531-FE02-4F2A-A819-565DDD7D82FA}" type="pres">
      <dgm:prSet presAssocID="{A881595D-635D-47C8-ADE7-F5EF8F8EF3A8}" presName="composite" presStyleCnt="0"/>
      <dgm:spPr/>
    </dgm:pt>
    <dgm:pt modelId="{815FDA23-DE69-4265-B029-CBC312683B33}" type="pres">
      <dgm:prSet presAssocID="{A881595D-635D-47C8-ADE7-F5EF8F8EF3A8}" presName="imgShp" presStyleLbl="fgImgPlace1" presStyleIdx="0" presStyleCnt="2"/>
      <dgm:spPr>
        <a:blipFill rotWithShape="1">
          <a:blip xmlns:r="http://schemas.openxmlformats.org/officeDocument/2006/relationships" r:embed="rId1"/>
          <a:stretch>
            <a:fillRect/>
          </a:stretch>
        </a:blipFill>
      </dgm:spPr>
    </dgm:pt>
    <dgm:pt modelId="{0F3C761B-55D1-4FFA-B83B-0C77A69F86D0}" type="pres">
      <dgm:prSet presAssocID="{A881595D-635D-47C8-ADE7-F5EF8F8EF3A8}" presName="txShp" presStyleLbl="node1" presStyleIdx="0" presStyleCnt="2">
        <dgm:presLayoutVars>
          <dgm:bulletEnabled val="1"/>
        </dgm:presLayoutVars>
      </dgm:prSet>
      <dgm:spPr/>
      <dgm:t>
        <a:bodyPr/>
        <a:lstStyle/>
        <a:p>
          <a:endParaRPr lang="es-CO"/>
        </a:p>
      </dgm:t>
    </dgm:pt>
    <dgm:pt modelId="{EAD1E6E4-F61A-495A-88FB-FC2380CF450D}" type="pres">
      <dgm:prSet presAssocID="{627CFF23-9E1A-4AF0-B789-282509768704}" presName="spacing" presStyleCnt="0"/>
      <dgm:spPr/>
    </dgm:pt>
    <dgm:pt modelId="{51F46DC2-DA6D-4FBC-8E0F-528FCB30988B}" type="pres">
      <dgm:prSet presAssocID="{CBBA6198-F4A0-4549-B1EA-5F6AF6CD67B7}" presName="composite" presStyleCnt="0"/>
      <dgm:spPr/>
    </dgm:pt>
    <dgm:pt modelId="{A59A56A9-DFAF-4EDF-BE8A-F0EC343C9A2D}" type="pres">
      <dgm:prSet presAssocID="{CBBA6198-F4A0-4549-B1EA-5F6AF6CD67B7}" presName="imgShp" presStyleLbl="fgImgPlace1" presStyleIdx="1" presStyleCnt="2"/>
      <dgm:spPr>
        <a:blipFill rotWithShape="1">
          <a:blip xmlns:r="http://schemas.openxmlformats.org/officeDocument/2006/relationships" r:embed="rId2"/>
          <a:stretch>
            <a:fillRect/>
          </a:stretch>
        </a:blipFill>
      </dgm:spPr>
    </dgm:pt>
    <dgm:pt modelId="{D69AF886-0748-4169-AC8D-ACE86F172079}" type="pres">
      <dgm:prSet presAssocID="{CBBA6198-F4A0-4549-B1EA-5F6AF6CD67B7}" presName="txShp" presStyleLbl="node1" presStyleIdx="1" presStyleCnt="2">
        <dgm:presLayoutVars>
          <dgm:bulletEnabled val="1"/>
        </dgm:presLayoutVars>
      </dgm:prSet>
      <dgm:spPr/>
      <dgm:t>
        <a:bodyPr/>
        <a:lstStyle/>
        <a:p>
          <a:endParaRPr lang="es-CO"/>
        </a:p>
      </dgm:t>
    </dgm:pt>
  </dgm:ptLst>
  <dgm:cxnLst>
    <dgm:cxn modelId="{5BE6F1F4-0BF5-4C53-ADB3-B29F327DBD99}" srcId="{6B53D9BD-F846-4F9D-B764-96DF31FD9450}" destId="{A881595D-635D-47C8-ADE7-F5EF8F8EF3A8}" srcOrd="0" destOrd="0" parTransId="{59DF1564-62AA-4394-9ADE-6DF9FCB1DF89}" sibTransId="{627CFF23-9E1A-4AF0-B789-282509768704}"/>
    <dgm:cxn modelId="{BB333B2D-E8D7-4822-9056-98D16FA6AF20}" srcId="{6B53D9BD-F846-4F9D-B764-96DF31FD9450}" destId="{CBBA6198-F4A0-4549-B1EA-5F6AF6CD67B7}" srcOrd="1" destOrd="0" parTransId="{3EABE8F6-1B56-4BA9-A43D-FCA9420D831C}" sibTransId="{9CDBA291-1998-4F87-911D-732789BD06BB}"/>
    <dgm:cxn modelId="{F9B2EBCA-4B95-4AB1-83A5-864E2A2E1799}" type="presOf" srcId="{CBBA6198-F4A0-4549-B1EA-5F6AF6CD67B7}" destId="{D69AF886-0748-4169-AC8D-ACE86F172079}" srcOrd="0" destOrd="0" presId="urn:microsoft.com/office/officeart/2005/8/layout/vList3"/>
    <dgm:cxn modelId="{B1BF228F-7D14-410F-921C-C87A66758491}" type="presOf" srcId="{A881595D-635D-47C8-ADE7-F5EF8F8EF3A8}" destId="{0F3C761B-55D1-4FFA-B83B-0C77A69F86D0}" srcOrd="0" destOrd="0" presId="urn:microsoft.com/office/officeart/2005/8/layout/vList3"/>
    <dgm:cxn modelId="{523BF342-00B6-4105-A1EB-E375553A0B8C}" type="presOf" srcId="{6B53D9BD-F846-4F9D-B764-96DF31FD9450}" destId="{84BA338F-D3CA-4337-AEBF-8FA94CB5457A}" srcOrd="0" destOrd="0" presId="urn:microsoft.com/office/officeart/2005/8/layout/vList3"/>
    <dgm:cxn modelId="{FBA30916-CD14-4136-BD8B-F10178A4208B}" type="presParOf" srcId="{84BA338F-D3CA-4337-AEBF-8FA94CB5457A}" destId="{C844F531-FE02-4F2A-A819-565DDD7D82FA}" srcOrd="0" destOrd="0" presId="urn:microsoft.com/office/officeart/2005/8/layout/vList3"/>
    <dgm:cxn modelId="{6A95181E-4335-4851-A232-8305F68AE5B7}" type="presParOf" srcId="{C844F531-FE02-4F2A-A819-565DDD7D82FA}" destId="{815FDA23-DE69-4265-B029-CBC312683B33}" srcOrd="0" destOrd="0" presId="urn:microsoft.com/office/officeart/2005/8/layout/vList3"/>
    <dgm:cxn modelId="{43E48CBD-DA41-4843-80F0-53AEF36E3557}" type="presParOf" srcId="{C844F531-FE02-4F2A-A819-565DDD7D82FA}" destId="{0F3C761B-55D1-4FFA-B83B-0C77A69F86D0}" srcOrd="1" destOrd="0" presId="urn:microsoft.com/office/officeart/2005/8/layout/vList3"/>
    <dgm:cxn modelId="{83297932-21E7-498D-BE2A-C38AEEC615DA}" type="presParOf" srcId="{84BA338F-D3CA-4337-AEBF-8FA94CB5457A}" destId="{EAD1E6E4-F61A-495A-88FB-FC2380CF450D}" srcOrd="1" destOrd="0" presId="urn:microsoft.com/office/officeart/2005/8/layout/vList3"/>
    <dgm:cxn modelId="{51961057-52A8-4040-A61B-11E3F7D68B78}" type="presParOf" srcId="{84BA338F-D3CA-4337-AEBF-8FA94CB5457A}" destId="{51F46DC2-DA6D-4FBC-8E0F-528FCB30988B}" srcOrd="2" destOrd="0" presId="urn:microsoft.com/office/officeart/2005/8/layout/vList3"/>
    <dgm:cxn modelId="{F70F062C-06C7-495C-BD0A-665E058D9393}" type="presParOf" srcId="{51F46DC2-DA6D-4FBC-8E0F-528FCB30988B}" destId="{A59A56A9-DFAF-4EDF-BE8A-F0EC343C9A2D}" srcOrd="0" destOrd="0" presId="urn:microsoft.com/office/officeart/2005/8/layout/vList3"/>
    <dgm:cxn modelId="{130DE89B-77C2-4EC8-9FBB-F282922DF98A}" type="presParOf" srcId="{51F46DC2-DA6D-4FBC-8E0F-528FCB30988B}" destId="{D69AF886-0748-4169-AC8D-ACE86F172079}"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58EEF90-F0FA-4F55-BC1B-FD03BFF9944B}"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9BB2B554-F929-4129-B0B0-8B73A3DBF1D7}">
      <dgm:prSet custT="1"/>
      <dgm:spPr>
        <a:scene3d>
          <a:camera prst="orthographicFront"/>
          <a:lightRig rig="threePt" dir="t"/>
        </a:scene3d>
        <a:sp3d>
          <a:bevelT w="165100" prst="coolSlant"/>
        </a:sp3d>
      </dgm:spPr>
      <dgm:t>
        <a:bodyPr/>
        <a:lstStyle/>
        <a:p>
          <a:pPr rtl="0"/>
          <a:r>
            <a:rPr lang="es-CO" sz="3600" b="1" i="1" u="sng" dirty="0" smtClean="0"/>
            <a:t>3</a:t>
          </a:r>
          <a:r>
            <a:rPr lang="es-CO" sz="2800" dirty="0" smtClean="0"/>
            <a:t> Jesús dijo a su madre: “Mujer, he ahí tu hijo”. Dijo al discípulo: “ahí tienes a tu madre”. </a:t>
          </a:r>
          <a:r>
            <a:rPr lang="es-CO" sz="2800" b="1" u="sng" dirty="0" smtClean="0"/>
            <a:t>(Juan 19: 26-27</a:t>
          </a:r>
          <a:r>
            <a:rPr lang="es-CO" sz="2800" dirty="0" smtClean="0"/>
            <a:t>) </a:t>
          </a:r>
          <a:endParaRPr lang="es-CO" sz="2800" dirty="0"/>
        </a:p>
      </dgm:t>
    </dgm:pt>
    <dgm:pt modelId="{A91F6EF4-4EC8-4BF4-9280-D301624019A4}" type="parTrans" cxnId="{041335A0-5B9A-47AB-86BB-6ED83BC34B73}">
      <dgm:prSet/>
      <dgm:spPr/>
      <dgm:t>
        <a:bodyPr/>
        <a:lstStyle/>
        <a:p>
          <a:endParaRPr lang="es-CO"/>
        </a:p>
      </dgm:t>
    </dgm:pt>
    <dgm:pt modelId="{69258B21-22B4-45D8-AE03-EDEEED50B887}" type="sibTrans" cxnId="{041335A0-5B9A-47AB-86BB-6ED83BC34B73}">
      <dgm:prSet/>
      <dgm:spPr/>
      <dgm:t>
        <a:bodyPr/>
        <a:lstStyle/>
        <a:p>
          <a:endParaRPr lang="es-CO"/>
        </a:p>
      </dgm:t>
    </dgm:pt>
    <dgm:pt modelId="{3B7D5766-AE4C-4C47-84FA-6F6AAECCB5B1}">
      <dgm:prSet/>
      <dgm:spPr>
        <a:solidFill>
          <a:srgbClr val="002060"/>
        </a:solidFill>
        <a:scene3d>
          <a:camera prst="orthographicFront"/>
          <a:lightRig rig="threePt" dir="t"/>
        </a:scene3d>
        <a:sp3d>
          <a:bevelT prst="slope"/>
        </a:sp3d>
      </dgm:spPr>
      <dgm:t>
        <a:bodyPr/>
        <a:lstStyle/>
        <a:p>
          <a:pPr rtl="0"/>
          <a:r>
            <a:rPr lang="es-CO" dirty="0" smtClean="0"/>
            <a:t>A pesar de estar clavado en la cruz, no olvidó el amor que tenía a su madre, y a nosotros tampoco nos olvidó.</a:t>
          </a:r>
          <a:endParaRPr lang="es-CO" dirty="0"/>
        </a:p>
      </dgm:t>
    </dgm:pt>
    <dgm:pt modelId="{3405A5AC-BC30-4EAE-82D8-AA3DC411677F}" type="parTrans" cxnId="{7287A0D4-A147-41D2-AEB9-C0971EA86998}">
      <dgm:prSet/>
      <dgm:spPr/>
      <dgm:t>
        <a:bodyPr/>
        <a:lstStyle/>
        <a:p>
          <a:endParaRPr lang="es-CO"/>
        </a:p>
      </dgm:t>
    </dgm:pt>
    <dgm:pt modelId="{4AD6DAF4-C769-4EA6-A6C7-6A240641ED73}" type="sibTrans" cxnId="{7287A0D4-A147-41D2-AEB9-C0971EA86998}">
      <dgm:prSet/>
      <dgm:spPr/>
      <dgm:t>
        <a:bodyPr/>
        <a:lstStyle/>
        <a:p>
          <a:endParaRPr lang="es-CO"/>
        </a:p>
      </dgm:t>
    </dgm:pt>
    <dgm:pt modelId="{C1D7C5A4-371B-4AC7-88BC-0CB26B0C2746}" type="pres">
      <dgm:prSet presAssocID="{658EEF90-F0FA-4F55-BC1B-FD03BFF9944B}" presName="linearFlow" presStyleCnt="0">
        <dgm:presLayoutVars>
          <dgm:dir/>
          <dgm:resizeHandles val="exact"/>
        </dgm:presLayoutVars>
      </dgm:prSet>
      <dgm:spPr/>
      <dgm:t>
        <a:bodyPr/>
        <a:lstStyle/>
        <a:p>
          <a:endParaRPr lang="es-CO"/>
        </a:p>
      </dgm:t>
    </dgm:pt>
    <dgm:pt modelId="{3EF39CCA-126A-4F51-BF3E-BE490D1ECBCD}" type="pres">
      <dgm:prSet presAssocID="{9BB2B554-F929-4129-B0B0-8B73A3DBF1D7}" presName="composite" presStyleCnt="0"/>
      <dgm:spPr/>
    </dgm:pt>
    <dgm:pt modelId="{68654551-7BDF-4751-B0AF-7230A1C21391}" type="pres">
      <dgm:prSet presAssocID="{9BB2B554-F929-4129-B0B0-8B73A3DBF1D7}" presName="imgShp" presStyleLbl="fgImgPlace1" presStyleIdx="0" presStyleCnt="2"/>
      <dgm:spPr>
        <a:blipFill rotWithShape="1">
          <a:blip xmlns:r="http://schemas.openxmlformats.org/officeDocument/2006/relationships" r:embed="rId1"/>
          <a:stretch>
            <a:fillRect/>
          </a:stretch>
        </a:blipFill>
      </dgm:spPr>
      <dgm:t>
        <a:bodyPr/>
        <a:lstStyle/>
        <a:p>
          <a:endParaRPr lang="es-CO"/>
        </a:p>
      </dgm:t>
    </dgm:pt>
    <dgm:pt modelId="{2657BAEA-0677-49FB-8202-312438C8845E}" type="pres">
      <dgm:prSet presAssocID="{9BB2B554-F929-4129-B0B0-8B73A3DBF1D7}" presName="txShp" presStyleLbl="node1" presStyleIdx="0" presStyleCnt="2">
        <dgm:presLayoutVars>
          <dgm:bulletEnabled val="1"/>
        </dgm:presLayoutVars>
      </dgm:prSet>
      <dgm:spPr/>
      <dgm:t>
        <a:bodyPr/>
        <a:lstStyle/>
        <a:p>
          <a:endParaRPr lang="es-CO"/>
        </a:p>
      </dgm:t>
    </dgm:pt>
    <dgm:pt modelId="{1FB06D39-AFE8-47B2-8253-C93BC2468EED}" type="pres">
      <dgm:prSet presAssocID="{69258B21-22B4-45D8-AE03-EDEEED50B887}" presName="spacing" presStyleCnt="0"/>
      <dgm:spPr/>
    </dgm:pt>
    <dgm:pt modelId="{9CA1C807-BADB-44AB-8808-21CAE8AC3F66}" type="pres">
      <dgm:prSet presAssocID="{3B7D5766-AE4C-4C47-84FA-6F6AAECCB5B1}" presName="composite" presStyleCnt="0"/>
      <dgm:spPr/>
    </dgm:pt>
    <dgm:pt modelId="{A8E791AD-934C-4D3C-9A22-5078D234C283}" type="pres">
      <dgm:prSet presAssocID="{3B7D5766-AE4C-4C47-84FA-6F6AAECCB5B1}" presName="imgShp" presStyleLbl="fgImgPlace1" presStyleIdx="1" presStyleCnt="2"/>
      <dgm:spPr>
        <a:blipFill rotWithShape="1">
          <a:blip xmlns:r="http://schemas.openxmlformats.org/officeDocument/2006/relationships" r:embed="rId2"/>
          <a:stretch>
            <a:fillRect/>
          </a:stretch>
        </a:blipFill>
      </dgm:spPr>
      <dgm:t>
        <a:bodyPr/>
        <a:lstStyle/>
        <a:p>
          <a:endParaRPr lang="es-CO"/>
        </a:p>
      </dgm:t>
    </dgm:pt>
    <dgm:pt modelId="{6B6C3E40-7EA7-4C26-B2F1-B74E5517070C}" type="pres">
      <dgm:prSet presAssocID="{3B7D5766-AE4C-4C47-84FA-6F6AAECCB5B1}" presName="txShp" presStyleLbl="node1" presStyleIdx="1" presStyleCnt="2">
        <dgm:presLayoutVars>
          <dgm:bulletEnabled val="1"/>
        </dgm:presLayoutVars>
      </dgm:prSet>
      <dgm:spPr/>
      <dgm:t>
        <a:bodyPr/>
        <a:lstStyle/>
        <a:p>
          <a:endParaRPr lang="es-CO"/>
        </a:p>
      </dgm:t>
    </dgm:pt>
  </dgm:ptLst>
  <dgm:cxnLst>
    <dgm:cxn modelId="{9F438614-2EFA-49D4-8F2B-BB952697EB9D}" type="presOf" srcId="{9BB2B554-F929-4129-B0B0-8B73A3DBF1D7}" destId="{2657BAEA-0677-49FB-8202-312438C8845E}" srcOrd="0" destOrd="0" presId="urn:microsoft.com/office/officeart/2005/8/layout/vList3"/>
    <dgm:cxn modelId="{F054A108-CE58-4D51-AFE4-A4E4C186D810}" type="presOf" srcId="{658EEF90-F0FA-4F55-BC1B-FD03BFF9944B}" destId="{C1D7C5A4-371B-4AC7-88BC-0CB26B0C2746}" srcOrd="0" destOrd="0" presId="urn:microsoft.com/office/officeart/2005/8/layout/vList3"/>
    <dgm:cxn modelId="{041335A0-5B9A-47AB-86BB-6ED83BC34B73}" srcId="{658EEF90-F0FA-4F55-BC1B-FD03BFF9944B}" destId="{9BB2B554-F929-4129-B0B0-8B73A3DBF1D7}" srcOrd="0" destOrd="0" parTransId="{A91F6EF4-4EC8-4BF4-9280-D301624019A4}" sibTransId="{69258B21-22B4-45D8-AE03-EDEEED50B887}"/>
    <dgm:cxn modelId="{7287A0D4-A147-41D2-AEB9-C0971EA86998}" srcId="{658EEF90-F0FA-4F55-BC1B-FD03BFF9944B}" destId="{3B7D5766-AE4C-4C47-84FA-6F6AAECCB5B1}" srcOrd="1" destOrd="0" parTransId="{3405A5AC-BC30-4EAE-82D8-AA3DC411677F}" sibTransId="{4AD6DAF4-C769-4EA6-A6C7-6A240641ED73}"/>
    <dgm:cxn modelId="{89BE48E5-E0FD-4CD9-B00F-E3351E87F76E}" type="presOf" srcId="{3B7D5766-AE4C-4C47-84FA-6F6AAECCB5B1}" destId="{6B6C3E40-7EA7-4C26-B2F1-B74E5517070C}" srcOrd="0" destOrd="0" presId="urn:microsoft.com/office/officeart/2005/8/layout/vList3"/>
    <dgm:cxn modelId="{F06185D9-0135-4AE6-A91E-B5D55C1AE969}" type="presParOf" srcId="{C1D7C5A4-371B-4AC7-88BC-0CB26B0C2746}" destId="{3EF39CCA-126A-4F51-BF3E-BE490D1ECBCD}" srcOrd="0" destOrd="0" presId="urn:microsoft.com/office/officeart/2005/8/layout/vList3"/>
    <dgm:cxn modelId="{6686A12F-C951-4E76-9586-5997493CBCD4}" type="presParOf" srcId="{3EF39CCA-126A-4F51-BF3E-BE490D1ECBCD}" destId="{68654551-7BDF-4751-B0AF-7230A1C21391}" srcOrd="0" destOrd="0" presId="urn:microsoft.com/office/officeart/2005/8/layout/vList3"/>
    <dgm:cxn modelId="{8294122B-5520-4174-86BD-AD1767026EEC}" type="presParOf" srcId="{3EF39CCA-126A-4F51-BF3E-BE490D1ECBCD}" destId="{2657BAEA-0677-49FB-8202-312438C8845E}" srcOrd="1" destOrd="0" presId="urn:microsoft.com/office/officeart/2005/8/layout/vList3"/>
    <dgm:cxn modelId="{C405966C-556E-4124-8CCF-AB08565A55DC}" type="presParOf" srcId="{C1D7C5A4-371B-4AC7-88BC-0CB26B0C2746}" destId="{1FB06D39-AFE8-47B2-8253-C93BC2468EED}" srcOrd="1" destOrd="0" presId="urn:microsoft.com/office/officeart/2005/8/layout/vList3"/>
    <dgm:cxn modelId="{178177A9-4C1B-4269-89BE-25C681ECC2A2}" type="presParOf" srcId="{C1D7C5A4-371B-4AC7-88BC-0CB26B0C2746}" destId="{9CA1C807-BADB-44AB-8808-21CAE8AC3F66}" srcOrd="2" destOrd="0" presId="urn:microsoft.com/office/officeart/2005/8/layout/vList3"/>
    <dgm:cxn modelId="{B548C8DF-5C6E-4923-BB5E-2BC53EB7BD6F}" type="presParOf" srcId="{9CA1C807-BADB-44AB-8808-21CAE8AC3F66}" destId="{A8E791AD-934C-4D3C-9A22-5078D234C283}" srcOrd="0" destOrd="0" presId="urn:microsoft.com/office/officeart/2005/8/layout/vList3"/>
    <dgm:cxn modelId="{F7AA2F33-07C7-4386-8653-4F15128C4C7D}" type="presParOf" srcId="{9CA1C807-BADB-44AB-8808-21CAE8AC3F66}" destId="{6B6C3E40-7EA7-4C26-B2F1-B74E5517070C}"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B8481F-31C6-45FD-8C62-D94DBE12B416}">
      <dsp:nvSpPr>
        <dsp:cNvPr id="0" name=""/>
        <dsp:cNvSpPr/>
      </dsp:nvSpPr>
      <dsp:spPr>
        <a:xfrm rot="10800000">
          <a:off x="2000379" y="1767"/>
          <a:ext cx="5472684" cy="2487685"/>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97000" tIns="167640" rIns="312928" bIns="167640" numCol="1" spcCol="1270" anchor="ctr" anchorCtr="0">
          <a:noAutofit/>
        </a:bodyPr>
        <a:lstStyle/>
        <a:p>
          <a:pPr lvl="0" algn="ctr" defTabSz="1955800" rtl="0">
            <a:lnSpc>
              <a:spcPct val="90000"/>
            </a:lnSpc>
            <a:spcBef>
              <a:spcPct val="0"/>
            </a:spcBef>
            <a:spcAft>
              <a:spcPct val="35000"/>
            </a:spcAft>
          </a:pPr>
          <a:r>
            <a:rPr lang="es-CO" sz="4400" b="1" i="1" u="sng" kern="1200" dirty="0" smtClean="0"/>
            <a:t>1 </a:t>
          </a:r>
          <a:r>
            <a:rPr lang="es-CO" sz="2500" i="1" kern="1200" dirty="0" smtClean="0"/>
            <a:t> </a:t>
          </a:r>
          <a:r>
            <a:rPr lang="es-CO" sz="2500" kern="1200" dirty="0" smtClean="0"/>
            <a:t>Jesús dijo: “Padre, perdónalos, porque no saben lo que hacen”.</a:t>
          </a:r>
        </a:p>
        <a:p>
          <a:pPr lvl="0" algn="ctr" defTabSz="1955800" rtl="0">
            <a:lnSpc>
              <a:spcPct val="90000"/>
            </a:lnSpc>
            <a:spcBef>
              <a:spcPct val="0"/>
            </a:spcBef>
            <a:spcAft>
              <a:spcPct val="35000"/>
            </a:spcAft>
          </a:pPr>
          <a:r>
            <a:rPr lang="es-CO" sz="2500" b="1" u="sng" kern="1200" dirty="0" smtClean="0"/>
            <a:t> (Lucas 23: 34)</a:t>
          </a:r>
          <a:endParaRPr lang="es-CO" sz="2500" b="1" u="sng" kern="1200" dirty="0"/>
        </a:p>
      </dsp:txBody>
      <dsp:txXfrm rot="10800000">
        <a:off x="2622300" y="1767"/>
        <a:ext cx="4850763" cy="2487685"/>
      </dsp:txXfrm>
    </dsp:sp>
    <dsp:sp modelId="{441710E1-F284-44CB-AB32-3BE92DF7352B}">
      <dsp:nvSpPr>
        <dsp:cNvPr id="0" name=""/>
        <dsp:cNvSpPr/>
      </dsp:nvSpPr>
      <dsp:spPr>
        <a:xfrm>
          <a:off x="756536" y="1767"/>
          <a:ext cx="2487685" cy="2487685"/>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5E688DC-1B6D-4FCD-A80A-1F1799C75A4E}">
      <dsp:nvSpPr>
        <dsp:cNvPr id="0" name=""/>
        <dsp:cNvSpPr/>
      </dsp:nvSpPr>
      <dsp:spPr>
        <a:xfrm rot="10800000">
          <a:off x="2000379" y="3232045"/>
          <a:ext cx="5472684" cy="2487685"/>
        </a:xfrm>
        <a:prstGeom prst="homePlat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97000" tIns="95250" rIns="177800" bIns="95250" numCol="1" spcCol="1270" anchor="ctr" anchorCtr="0">
          <a:noAutofit/>
        </a:bodyPr>
        <a:lstStyle/>
        <a:p>
          <a:pPr lvl="0" algn="ctr" defTabSz="1111250" rtl="0">
            <a:lnSpc>
              <a:spcPct val="90000"/>
            </a:lnSpc>
            <a:spcBef>
              <a:spcPct val="0"/>
            </a:spcBef>
            <a:spcAft>
              <a:spcPct val="35000"/>
            </a:spcAft>
          </a:pPr>
          <a:r>
            <a:rPr lang="es-CO" sz="2500" kern="1200" dirty="0" smtClean="0"/>
            <a:t>Esta palabra de Cristo Jesús, muestra el amor que tiene por los pecadores, si usted cree que es pecador, este amor de Jesucristo, también es para usted.</a:t>
          </a:r>
          <a:endParaRPr lang="es-CO" sz="2500" kern="1200" dirty="0"/>
        </a:p>
      </dsp:txBody>
      <dsp:txXfrm rot="10800000">
        <a:off x="2622300" y="3232045"/>
        <a:ext cx="4850763" cy="2487685"/>
      </dsp:txXfrm>
    </dsp:sp>
    <dsp:sp modelId="{35AB8136-1E89-44F7-8CC9-9EF6FA7DEF58}">
      <dsp:nvSpPr>
        <dsp:cNvPr id="0" name=""/>
        <dsp:cNvSpPr/>
      </dsp:nvSpPr>
      <dsp:spPr>
        <a:xfrm>
          <a:off x="756536" y="3232045"/>
          <a:ext cx="2487685" cy="2487685"/>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3C761B-55D1-4FFA-B83B-0C77A69F86D0}">
      <dsp:nvSpPr>
        <dsp:cNvPr id="0" name=""/>
        <dsp:cNvSpPr/>
      </dsp:nvSpPr>
      <dsp:spPr>
        <a:xfrm rot="10800000">
          <a:off x="1992302" y="2892"/>
          <a:ext cx="5472684" cy="2455378"/>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82754" tIns="167640" rIns="312928" bIns="167640" numCol="1" spcCol="1270" anchor="ctr" anchorCtr="0">
          <a:noAutofit/>
        </a:bodyPr>
        <a:lstStyle/>
        <a:p>
          <a:pPr lvl="0" algn="ctr" defTabSz="1955800" rtl="0">
            <a:lnSpc>
              <a:spcPct val="90000"/>
            </a:lnSpc>
            <a:spcBef>
              <a:spcPct val="0"/>
            </a:spcBef>
            <a:spcAft>
              <a:spcPct val="35000"/>
            </a:spcAft>
          </a:pPr>
          <a:r>
            <a:rPr lang="es-CO" sz="4400" b="1" i="1" u="sng" kern="1200" dirty="0" smtClean="0"/>
            <a:t>2</a:t>
          </a:r>
          <a:r>
            <a:rPr lang="es-CO" sz="2800" i="1" kern="1200" dirty="0" smtClean="0"/>
            <a:t> </a:t>
          </a:r>
          <a:r>
            <a:rPr lang="es-CO" sz="2600" kern="1200" dirty="0" smtClean="0"/>
            <a:t>Jesús le contestó: “</a:t>
          </a:r>
          <a:r>
            <a:rPr lang="es-CO" sz="2600" kern="1200" dirty="0" smtClean="0">
              <a:latin typeface="Agency FB" pitchFamily="34" charset="0"/>
            </a:rPr>
            <a:t>De cierto te digo que hoy estarás conmigo en el paraíso</a:t>
          </a:r>
          <a:r>
            <a:rPr lang="es-CO" sz="2600" kern="1200" dirty="0" smtClean="0"/>
            <a:t>” </a:t>
          </a:r>
        </a:p>
        <a:p>
          <a:pPr lvl="0" algn="ctr" defTabSz="1955800" rtl="0">
            <a:lnSpc>
              <a:spcPct val="90000"/>
            </a:lnSpc>
            <a:spcBef>
              <a:spcPct val="0"/>
            </a:spcBef>
            <a:spcAft>
              <a:spcPct val="35000"/>
            </a:spcAft>
          </a:pPr>
          <a:r>
            <a:rPr lang="es-CO" sz="2600" b="1" u="sng" kern="1200" dirty="0" smtClean="0"/>
            <a:t>(Lucas 23: 43) </a:t>
          </a:r>
          <a:endParaRPr lang="es-CO" sz="2600" b="1" u="sng" kern="1200" dirty="0"/>
        </a:p>
      </dsp:txBody>
      <dsp:txXfrm rot="10800000">
        <a:off x="2606146" y="2892"/>
        <a:ext cx="4858840" cy="2455378"/>
      </dsp:txXfrm>
    </dsp:sp>
    <dsp:sp modelId="{815FDA23-DE69-4265-B029-CBC312683B33}">
      <dsp:nvSpPr>
        <dsp:cNvPr id="0" name=""/>
        <dsp:cNvSpPr/>
      </dsp:nvSpPr>
      <dsp:spPr>
        <a:xfrm>
          <a:off x="764613" y="2892"/>
          <a:ext cx="2455378" cy="2455378"/>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69AF886-0748-4169-AC8D-ACE86F172079}">
      <dsp:nvSpPr>
        <dsp:cNvPr id="0" name=""/>
        <dsp:cNvSpPr/>
      </dsp:nvSpPr>
      <dsp:spPr>
        <a:xfrm rot="10800000">
          <a:off x="1992302" y="3191219"/>
          <a:ext cx="5472684" cy="2455378"/>
        </a:xfrm>
        <a:prstGeom prst="homePlat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82754" tIns="99060" rIns="184912" bIns="99060" numCol="1" spcCol="1270" anchor="ctr" anchorCtr="0">
          <a:noAutofit/>
        </a:bodyPr>
        <a:lstStyle/>
        <a:p>
          <a:pPr lvl="0" algn="ctr" defTabSz="1155700" rtl="0">
            <a:lnSpc>
              <a:spcPct val="90000"/>
            </a:lnSpc>
            <a:spcBef>
              <a:spcPct val="0"/>
            </a:spcBef>
            <a:spcAft>
              <a:spcPct val="35000"/>
            </a:spcAft>
          </a:pPr>
          <a:r>
            <a:rPr lang="es-CO" sz="2600" kern="1200" dirty="0" smtClean="0"/>
            <a:t>Cristo Jesús vino a buscar a los pecadores, y por ellos murió en la cruz. El no quiere que la humanidad se pierda, sino que tenga vida eterna.</a:t>
          </a:r>
          <a:endParaRPr lang="es-CO" sz="2600" kern="1200" dirty="0"/>
        </a:p>
      </dsp:txBody>
      <dsp:txXfrm rot="10800000">
        <a:off x="2606146" y="3191219"/>
        <a:ext cx="4858840" cy="2455378"/>
      </dsp:txXfrm>
    </dsp:sp>
    <dsp:sp modelId="{A59A56A9-DFAF-4EDF-BE8A-F0EC343C9A2D}">
      <dsp:nvSpPr>
        <dsp:cNvPr id="0" name=""/>
        <dsp:cNvSpPr/>
      </dsp:nvSpPr>
      <dsp:spPr>
        <a:xfrm>
          <a:off x="764613" y="3191219"/>
          <a:ext cx="2455378" cy="2455378"/>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57BAEA-0677-49FB-8202-312438C8845E}">
      <dsp:nvSpPr>
        <dsp:cNvPr id="0" name=""/>
        <dsp:cNvSpPr/>
      </dsp:nvSpPr>
      <dsp:spPr>
        <a:xfrm rot="10800000">
          <a:off x="1992302" y="2892"/>
          <a:ext cx="5472684" cy="2455378"/>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082754" tIns="137160" rIns="256032" bIns="137160" numCol="1" spcCol="1270" anchor="ctr" anchorCtr="0">
          <a:noAutofit/>
        </a:bodyPr>
        <a:lstStyle/>
        <a:p>
          <a:pPr lvl="0" algn="ctr" defTabSz="1600200" rtl="0">
            <a:lnSpc>
              <a:spcPct val="90000"/>
            </a:lnSpc>
            <a:spcBef>
              <a:spcPct val="0"/>
            </a:spcBef>
            <a:spcAft>
              <a:spcPct val="35000"/>
            </a:spcAft>
          </a:pPr>
          <a:r>
            <a:rPr lang="es-CO" sz="3600" b="1" i="1" u="sng" kern="1200" dirty="0" smtClean="0"/>
            <a:t>3</a:t>
          </a:r>
          <a:r>
            <a:rPr lang="es-CO" sz="2800" kern="1200" dirty="0" smtClean="0"/>
            <a:t> Jesús dijo a su madre: “Mujer, he ahí tu hijo”. Dijo al discípulo: “ahí tienes a tu madre”. </a:t>
          </a:r>
          <a:r>
            <a:rPr lang="es-CO" sz="2800" b="1" u="sng" kern="1200" dirty="0" smtClean="0"/>
            <a:t>(Juan 19: 26-27</a:t>
          </a:r>
          <a:r>
            <a:rPr lang="es-CO" sz="2800" kern="1200" dirty="0" smtClean="0"/>
            <a:t>) </a:t>
          </a:r>
          <a:endParaRPr lang="es-CO" sz="2800" kern="1200" dirty="0"/>
        </a:p>
      </dsp:txBody>
      <dsp:txXfrm rot="10800000">
        <a:off x="2606146" y="2892"/>
        <a:ext cx="4858840" cy="2455378"/>
      </dsp:txXfrm>
    </dsp:sp>
    <dsp:sp modelId="{68654551-7BDF-4751-B0AF-7230A1C21391}">
      <dsp:nvSpPr>
        <dsp:cNvPr id="0" name=""/>
        <dsp:cNvSpPr/>
      </dsp:nvSpPr>
      <dsp:spPr>
        <a:xfrm>
          <a:off x="764613" y="2892"/>
          <a:ext cx="2455378" cy="2455378"/>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B6C3E40-7EA7-4C26-B2F1-B74E5517070C}">
      <dsp:nvSpPr>
        <dsp:cNvPr id="0" name=""/>
        <dsp:cNvSpPr/>
      </dsp:nvSpPr>
      <dsp:spPr>
        <a:xfrm rot="10800000">
          <a:off x="1992302" y="3191219"/>
          <a:ext cx="5472684" cy="2455378"/>
        </a:xfrm>
        <a:prstGeom prst="homePlate">
          <a:avLst/>
        </a:prstGeom>
        <a:solidFill>
          <a:srgbClr val="002060"/>
        </a:solidFill>
        <a:ln w="25400" cap="flat" cmpd="sng" algn="ctr">
          <a:solidFill>
            <a:schemeClr val="lt1">
              <a:hueOff val="0"/>
              <a:satOff val="0"/>
              <a:lumOff val="0"/>
              <a:alphaOff val="0"/>
            </a:schemeClr>
          </a:solidFill>
          <a:prstDash val="solid"/>
        </a:ln>
        <a:effectLst/>
        <a:scene3d>
          <a:camera prst="orthographicFront"/>
          <a:lightRig rig="threePt" dir="t"/>
        </a:scene3d>
        <a:sp3d>
          <a:bevelT prst="slope"/>
        </a:sp3d>
      </dsp:spPr>
      <dsp:style>
        <a:lnRef idx="2">
          <a:scrgbClr r="0" g="0" b="0"/>
        </a:lnRef>
        <a:fillRef idx="1">
          <a:scrgbClr r="0" g="0" b="0"/>
        </a:fillRef>
        <a:effectRef idx="0">
          <a:scrgbClr r="0" g="0" b="0"/>
        </a:effectRef>
        <a:fontRef idx="minor">
          <a:schemeClr val="lt1"/>
        </a:fontRef>
      </dsp:style>
      <dsp:txBody>
        <a:bodyPr spcFirstLastPara="0" vert="horz" wrap="square" lIns="1082754" tIns="106680" rIns="199136" bIns="106680" numCol="1" spcCol="1270" anchor="ctr" anchorCtr="0">
          <a:noAutofit/>
        </a:bodyPr>
        <a:lstStyle/>
        <a:p>
          <a:pPr lvl="0" algn="ctr" defTabSz="1244600" rtl="0">
            <a:lnSpc>
              <a:spcPct val="90000"/>
            </a:lnSpc>
            <a:spcBef>
              <a:spcPct val="0"/>
            </a:spcBef>
            <a:spcAft>
              <a:spcPct val="35000"/>
            </a:spcAft>
          </a:pPr>
          <a:r>
            <a:rPr lang="es-CO" sz="2800" kern="1200" dirty="0" smtClean="0"/>
            <a:t>A pesar de estar clavado en la cruz, no olvidó el amor que tenía a su madre, y a nosotros tampoco nos olvidó.</a:t>
          </a:r>
          <a:endParaRPr lang="es-CO" sz="2800" kern="1200" dirty="0"/>
        </a:p>
      </dsp:txBody>
      <dsp:txXfrm rot="10800000">
        <a:off x="2606146" y="3191219"/>
        <a:ext cx="4858840" cy="2455378"/>
      </dsp:txXfrm>
    </dsp:sp>
    <dsp:sp modelId="{A8E791AD-934C-4D3C-9A22-5078D234C283}">
      <dsp:nvSpPr>
        <dsp:cNvPr id="0" name=""/>
        <dsp:cNvSpPr/>
      </dsp:nvSpPr>
      <dsp:spPr>
        <a:xfrm>
          <a:off x="764613" y="3191219"/>
          <a:ext cx="2455378" cy="2455378"/>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13/05/2016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13/05/2016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13/05/2016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13/05/2016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13/05/2016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13/05/2016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13/05/2016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13/05/2016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755576" y="476672"/>
            <a:ext cx="7772400" cy="1470025"/>
          </a:xfrm>
          <a:solidFill>
            <a:schemeClr val="bg2">
              <a:lumMod val="90000"/>
            </a:schemeClr>
          </a:solidFill>
          <a:scene3d>
            <a:camera prst="orthographicFront"/>
            <a:lightRig rig="threePt" dir="t"/>
          </a:scene3d>
          <a:sp3d>
            <a:bevelT w="165100" prst="coolSlant"/>
          </a:sp3d>
        </p:spPr>
        <p:txBody>
          <a:bodyPr>
            <a:normAutofit fontScale="90000"/>
          </a:bodyPr>
          <a:lstStyle/>
          <a:p>
            <a:r>
              <a:rPr lang="es-CO" b="1" i="1" dirty="0" smtClean="0">
                <a:effectLst>
                  <a:outerShdw blurRad="38100" dist="38100" dir="2700000" algn="tl">
                    <a:srgbClr val="000000">
                      <a:alpha val="43137"/>
                    </a:srgbClr>
                  </a:outerShdw>
                </a:effectLst>
              </a:rPr>
              <a:t>SIETE PALABRAS </a:t>
            </a:r>
            <a:br>
              <a:rPr lang="es-CO" b="1" i="1" dirty="0" smtClean="0">
                <a:effectLst>
                  <a:outerShdw blurRad="38100" dist="38100" dir="2700000" algn="tl">
                    <a:srgbClr val="000000">
                      <a:alpha val="43137"/>
                    </a:srgbClr>
                  </a:outerShdw>
                </a:effectLst>
              </a:rPr>
            </a:br>
            <a:r>
              <a:rPr lang="es-CO" sz="6700" b="1" i="1" dirty="0" smtClean="0">
                <a:solidFill>
                  <a:srgbClr val="FF0000"/>
                </a:solidFill>
                <a:effectLst>
                  <a:outerShdw blurRad="38100" dist="38100" dir="2700000" algn="tl">
                    <a:srgbClr val="000000">
                      <a:alpha val="43137"/>
                    </a:srgbClr>
                  </a:outerShdw>
                </a:effectLst>
              </a:rPr>
              <a:t>Y UNA MÁS</a:t>
            </a:r>
            <a:endParaRPr lang="es-CO" sz="6700" b="1" i="1" dirty="0">
              <a:solidFill>
                <a:srgbClr val="FF0000"/>
              </a:solidFill>
              <a:effectLst>
                <a:outerShdw blurRad="38100" dist="38100" dir="2700000" algn="tl">
                  <a:srgbClr val="000000">
                    <a:alpha val="43137"/>
                  </a:srgbClr>
                </a:outerShdw>
              </a:effectLst>
            </a:endParaRPr>
          </a:p>
        </p:txBody>
      </p:sp>
      <p:pic>
        <p:nvPicPr>
          <p:cNvPr id="1026" name="Picture 2" descr="http://palenciaparacristo.es/TRATADOS/TRA11a20/03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1988840"/>
            <a:ext cx="4824536" cy="3857625"/>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3" name="2 Intercalar"/>
          <p:cNvSpPr/>
          <p:nvPr/>
        </p:nvSpPr>
        <p:spPr>
          <a:xfrm rot="16200000">
            <a:off x="4663016" y="3533641"/>
            <a:ext cx="457200" cy="5651716"/>
          </a:xfrm>
          <a:prstGeom prst="flowChartCollate">
            <a:avLst/>
          </a:prstGeom>
          <a:solidFill>
            <a:schemeClr val="bg2">
              <a:lumMod val="75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1496747421"/>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w="165100" prst="coolSlant"/>
          </a:sp3d>
        </p:spPr>
        <p:txBody>
          <a:bodyPr>
            <a:normAutofit/>
          </a:bodyPr>
          <a:lstStyle/>
          <a:p>
            <a:r>
              <a:rPr lang="es-CO" b="1" i="1" dirty="0"/>
              <a:t>SIETE PALABRAS Y UNA </a:t>
            </a:r>
            <a:r>
              <a:rPr lang="es-CO" b="1" i="1" dirty="0" smtClean="0"/>
              <a:t>MAS</a:t>
            </a:r>
            <a:endParaRPr lang="es-CO" b="1" i="1" dirty="0"/>
          </a:p>
        </p:txBody>
      </p:sp>
      <p:sp>
        <p:nvSpPr>
          <p:cNvPr id="3" name="2 Marcador de contenido"/>
          <p:cNvSpPr>
            <a:spLocks noGrp="1"/>
          </p:cNvSpPr>
          <p:nvPr>
            <p:ph idx="1"/>
          </p:nvPr>
        </p:nvSpPr>
        <p:spPr>
          <a:xfrm>
            <a:off x="395536" y="1816224"/>
            <a:ext cx="8229600" cy="2188840"/>
          </a:xfrm>
        </p:spPr>
        <p:txBody>
          <a:bodyPr>
            <a:normAutofit fontScale="92500" lnSpcReduction="20000"/>
          </a:bodyPr>
          <a:lstStyle/>
          <a:p>
            <a:pPr marL="0" indent="0">
              <a:buNone/>
            </a:pPr>
            <a:r>
              <a:rPr lang="es-CO" dirty="0" smtClean="0"/>
              <a:t>¿</a:t>
            </a:r>
            <a:r>
              <a:rPr lang="es-CO" dirty="0"/>
              <a:t>Qué piensa usted sobre la pascua? </a:t>
            </a:r>
            <a:endParaRPr lang="es-CO" dirty="0" smtClean="0"/>
          </a:p>
          <a:p>
            <a:pPr marL="0" indent="0">
              <a:buNone/>
            </a:pPr>
            <a:r>
              <a:rPr lang="es-CO" dirty="0" smtClean="0"/>
              <a:t>¿</a:t>
            </a:r>
            <a:r>
              <a:rPr lang="es-CO" dirty="0"/>
              <a:t>Usted concibe en su corazón las siete palabras que habló Jesús sobre la cruz</a:t>
            </a:r>
            <a:r>
              <a:rPr lang="es-CO" dirty="0" smtClean="0"/>
              <a:t>?</a:t>
            </a:r>
          </a:p>
          <a:p>
            <a:pPr marL="0" indent="0">
              <a:buNone/>
            </a:pPr>
            <a:r>
              <a:rPr lang="es-CO" dirty="0" smtClean="0"/>
              <a:t>¿</a:t>
            </a:r>
            <a:r>
              <a:rPr lang="es-CO" dirty="0"/>
              <a:t>Ha pensado usted en la muerte de Jesús sobre la cruz en el día de pascua? </a:t>
            </a:r>
            <a:endParaRPr lang="es-CO" dirty="0" smtClean="0"/>
          </a:p>
        </p:txBody>
      </p:sp>
      <p:sp>
        <p:nvSpPr>
          <p:cNvPr id="4" name="3 Rectángulo"/>
          <p:cNvSpPr/>
          <p:nvPr/>
        </p:nvSpPr>
        <p:spPr>
          <a:xfrm>
            <a:off x="611560" y="4365104"/>
            <a:ext cx="5688632" cy="1569660"/>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r>
              <a:rPr lang="es-CO" sz="2400" dirty="0"/>
              <a:t>Si usted piensa que la muerte de Cristo en la cruz no ha tenido sentido para su alma… Le invito a venir a la cruz de Cristo a escuchar las siete palabras.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4005064"/>
            <a:ext cx="2364854"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690962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1295251416"/>
              </p:ext>
            </p:extLst>
          </p:nvPr>
        </p:nvGraphicFramePr>
        <p:xfrm>
          <a:off x="457200" y="443805"/>
          <a:ext cx="8229600" cy="57214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755392"/>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a:t>
            </a:r>
            <a:r>
              <a:rPr lang="es-CO" b="1" dirty="0" smtClean="0"/>
              <a:t>Padre</a:t>
            </a:r>
            <a:r>
              <a:rPr lang="es-CO" b="1" dirty="0"/>
              <a:t>, perdónalos, porque no saben lo que </a:t>
            </a:r>
            <a:r>
              <a:rPr lang="es-CO" b="1" dirty="0" smtClean="0"/>
              <a:t>hacen</a:t>
            </a:r>
            <a:r>
              <a:rPr lang="es-CO" dirty="0" smtClean="0"/>
              <a:t>»</a:t>
            </a:r>
            <a:endParaRPr lang="es-CO" dirty="0"/>
          </a:p>
        </p:txBody>
      </p:sp>
      <p:sp>
        <p:nvSpPr>
          <p:cNvPr id="3" name="2 Marcador de contenido"/>
          <p:cNvSpPr>
            <a:spLocks noGrp="1"/>
          </p:cNvSpPr>
          <p:nvPr>
            <p:ph idx="1"/>
          </p:nvPr>
        </p:nvSpPr>
        <p:spPr>
          <a:xfrm>
            <a:off x="457200" y="1600200"/>
            <a:ext cx="8229600" cy="4997152"/>
          </a:xfrm>
          <a:solidFill>
            <a:schemeClr val="bg1"/>
          </a:solidFill>
        </p:spPr>
        <p:txBody>
          <a:bodyPr>
            <a:normAutofit fontScale="77500" lnSpcReduction="20000"/>
          </a:bodyPr>
          <a:lstStyle/>
          <a:p>
            <a:pPr marL="0" indent="0" algn="ctr">
              <a:buNone/>
            </a:pPr>
            <a:r>
              <a:rPr lang="es-CO" dirty="0"/>
              <a:t>Esta oración abarca, en un sentido más amplio, a todos los pecadores hasta el fin del tiempo, porque todos son culpables del derramamiento de la sangre de </a:t>
            </a:r>
            <a:r>
              <a:rPr lang="es-CO" dirty="0" smtClean="0"/>
              <a:t>Jesús, dice </a:t>
            </a:r>
            <a:r>
              <a:rPr lang="es-CO" dirty="0" smtClean="0">
                <a:solidFill>
                  <a:srgbClr val="FF0000"/>
                </a:solidFill>
              </a:rPr>
              <a:t>(DTG </a:t>
            </a:r>
            <a:r>
              <a:rPr lang="es-CO" dirty="0">
                <a:solidFill>
                  <a:srgbClr val="FF0000"/>
                </a:solidFill>
              </a:rPr>
              <a:t>694</a:t>
            </a:r>
            <a:r>
              <a:rPr lang="es-CO" dirty="0" smtClean="0">
                <a:solidFill>
                  <a:srgbClr val="FF0000"/>
                </a:solidFill>
              </a:rPr>
              <a:t>).</a:t>
            </a:r>
          </a:p>
          <a:p>
            <a:pPr marL="0" indent="0" algn="ctr">
              <a:buNone/>
            </a:pPr>
            <a:endParaRPr lang="es-CO" dirty="0" smtClean="0">
              <a:solidFill>
                <a:srgbClr val="FF0000"/>
              </a:solidFill>
            </a:endParaRPr>
          </a:p>
          <a:p>
            <a:pPr marL="0" indent="0" algn="ctr">
              <a:buNone/>
            </a:pPr>
            <a:r>
              <a:rPr lang="es-CO" sz="3600" b="1" dirty="0" smtClean="0"/>
              <a:t>No saben lo que hacen.</a:t>
            </a:r>
            <a:r>
              <a:rPr lang="es-CO" dirty="0" smtClean="0"/>
              <a:t> </a:t>
            </a:r>
            <a:endParaRPr lang="es-CO" dirty="0"/>
          </a:p>
          <a:p>
            <a:pPr marL="0" indent="0" algn="ctr">
              <a:buNone/>
            </a:pPr>
            <a:r>
              <a:rPr lang="es-CO" dirty="0"/>
              <a:t>  Los dirigentes judíos habían tomado una decisión deliberada contra Cristo, aunque habían tenido la plena luz de la verdad que él les había venido a revelar.  Sin embargo, en cierta medida, no comprendían cabalmente lo que estaban haciendo; no percibían su acción dentro del contenido completo del gran conflicto entre el bien y el mal </a:t>
            </a:r>
            <a:r>
              <a:rPr lang="es-CO" dirty="0">
                <a:solidFill>
                  <a:srgbClr val="FF0000"/>
                </a:solidFill>
              </a:rPr>
              <a:t>(DTG 693-694)</a:t>
            </a:r>
            <a:r>
              <a:rPr lang="es-CO" dirty="0"/>
              <a:t>.  El pueblo en general no tenía idea de lo que estaba ocurriendo, y sus burlas y mofas eran producto de su ignorancia.  Ciegamente seguía a sus </a:t>
            </a:r>
            <a:r>
              <a:rPr lang="es-CO" dirty="0" smtClean="0"/>
              <a:t>dirigentes. </a:t>
            </a:r>
            <a:endParaRPr lang="es-CO" dirty="0"/>
          </a:p>
        </p:txBody>
      </p:sp>
    </p:spTree>
    <p:extLst>
      <p:ext uri="{BB962C8B-B14F-4D97-AF65-F5344CB8AC3E}">
        <p14:creationId xmlns:p14="http://schemas.microsoft.com/office/powerpoint/2010/main" val="185364911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1020086494"/>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95124683"/>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bg1"/>
          </a:solidFill>
        </p:spPr>
        <p:txBody>
          <a:bodyPr>
            <a:normAutofit fontScale="92500" lnSpcReduction="10000"/>
          </a:bodyPr>
          <a:lstStyle/>
          <a:p>
            <a:pPr marL="0" indent="0" algn="ctr">
              <a:buNone/>
            </a:pPr>
            <a:r>
              <a:rPr lang="es-CO" dirty="0"/>
              <a:t>En la víspera de la traición -menos de 24 horas antes de hacer esta promesa al ladrón- Jesús había dicho a los doce: </a:t>
            </a:r>
            <a:r>
              <a:rPr lang="es-CO" dirty="0" smtClean="0"/>
              <a:t>“</a:t>
            </a:r>
            <a:r>
              <a:rPr lang="es-CO" dirty="0">
                <a:latin typeface="Agency FB" pitchFamily="34" charset="0"/>
              </a:rPr>
              <a:t>En la casa de mi Padre muchas moradas hay;... voy, pues, a preparar lugar para vosotros... Vendré otra vez, y os tomaré a mí mismo, para que donde yo estoy, vosotros también estéis</a:t>
            </a:r>
            <a:r>
              <a:rPr lang="es-CO" dirty="0" smtClean="0"/>
              <a:t>”</a:t>
            </a:r>
          </a:p>
          <a:p>
            <a:pPr marL="0" indent="0" algn="ctr">
              <a:buNone/>
            </a:pPr>
            <a:r>
              <a:rPr lang="es-CO" dirty="0" smtClean="0"/>
              <a:t> </a:t>
            </a:r>
            <a:r>
              <a:rPr lang="es-CO" dirty="0" smtClean="0">
                <a:solidFill>
                  <a:srgbClr val="FF0000"/>
                </a:solidFill>
              </a:rPr>
              <a:t>(Juan14:1-3</a:t>
            </a:r>
            <a:r>
              <a:rPr lang="es-CO" dirty="0">
                <a:solidFill>
                  <a:srgbClr val="FF0000"/>
                </a:solidFill>
              </a:rPr>
              <a:t>).  </a:t>
            </a:r>
            <a:endParaRPr lang="es-CO" dirty="0" smtClean="0">
              <a:solidFill>
                <a:srgbClr val="FF0000"/>
              </a:solidFill>
            </a:endParaRPr>
          </a:p>
          <a:p>
            <a:pPr marL="0" indent="0">
              <a:buNone/>
            </a:pPr>
            <a:endParaRPr lang="es-CO" dirty="0" smtClean="0"/>
          </a:p>
          <a:p>
            <a:pPr marL="0" indent="0" algn="ctr">
              <a:buNone/>
            </a:pPr>
            <a:r>
              <a:rPr lang="es-CO" dirty="0" smtClean="0"/>
              <a:t>Sin </a:t>
            </a:r>
            <a:r>
              <a:rPr lang="es-CO" dirty="0"/>
              <a:t>embargo, tres días más tarde, Jesús le dijo a María: “</a:t>
            </a:r>
            <a:r>
              <a:rPr lang="es-CO" dirty="0">
                <a:latin typeface="Agency FB" pitchFamily="34" charset="0"/>
              </a:rPr>
              <a:t>Aún no he subido a mi Padre</a:t>
            </a:r>
            <a:r>
              <a:rPr lang="es-CO" dirty="0"/>
              <a:t>” </a:t>
            </a:r>
            <a:r>
              <a:rPr lang="es-CO" dirty="0">
                <a:solidFill>
                  <a:srgbClr val="FF0000"/>
                </a:solidFill>
              </a:rPr>
              <a:t>(</a:t>
            </a:r>
            <a:r>
              <a:rPr lang="es-CO" dirty="0" smtClean="0">
                <a:solidFill>
                  <a:srgbClr val="FF0000"/>
                </a:solidFill>
              </a:rPr>
              <a:t>Juan10:17</a:t>
            </a:r>
            <a:r>
              <a:rPr lang="es-CO" dirty="0">
                <a:solidFill>
                  <a:srgbClr val="FF0000"/>
                </a:solidFill>
              </a:rPr>
              <a:t>). </a:t>
            </a:r>
            <a:r>
              <a:rPr lang="es-CO" dirty="0"/>
              <a:t>Es, pues, evidente que Jesús ni fue al paraíso ni estuvo en el paraíso el día de su crucifixión.  Por lo tanto, el ladrón no podría haber estado con Jesús en el paraíso. </a:t>
            </a:r>
          </a:p>
        </p:txBody>
      </p:sp>
    </p:spTree>
    <p:extLst>
      <p:ext uri="{BB962C8B-B14F-4D97-AF65-F5344CB8AC3E}">
        <p14:creationId xmlns:p14="http://schemas.microsoft.com/office/powerpoint/2010/main" val="1229493921"/>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12968" cy="6192688"/>
          </a:xfrm>
          <a:solidFill>
            <a:schemeClr val="bg1"/>
          </a:solidFill>
          <a:scene3d>
            <a:camera prst="orthographicFront"/>
            <a:lightRig rig="threePt" dir="t"/>
          </a:scene3d>
          <a:sp3d>
            <a:bevelT w="165100" prst="coolSlant"/>
          </a:sp3d>
        </p:spPr>
        <p:txBody>
          <a:bodyPr>
            <a:normAutofit fontScale="77500" lnSpcReduction="20000"/>
          </a:bodyPr>
          <a:lstStyle/>
          <a:p>
            <a:pPr marL="0" indent="0" algn="ctr">
              <a:buNone/>
            </a:pPr>
            <a:r>
              <a:rPr lang="es-CO" dirty="0"/>
              <a:t>Cuando Jesús le aseguró al ladrón que tendría un lugar con él en el “paraíso”, estaba refiriéndose </a:t>
            </a:r>
            <a:r>
              <a:rPr lang="es-CO" dirty="0" smtClean="0"/>
              <a:t>(</a:t>
            </a:r>
            <a:r>
              <a:rPr lang="es-CO" sz="3600" b="1" dirty="0" smtClean="0"/>
              <a:t>1</a:t>
            </a:r>
            <a:r>
              <a:rPr lang="es-CO" dirty="0" smtClean="0"/>
              <a:t>), a </a:t>
            </a:r>
            <a:r>
              <a:rPr lang="es-CO" dirty="0"/>
              <a:t>las “muchas moradas” de la casa de su Padre, y </a:t>
            </a:r>
            <a:r>
              <a:rPr lang="es-CO" dirty="0" smtClean="0"/>
              <a:t>(</a:t>
            </a:r>
            <a:r>
              <a:rPr lang="es-CO" sz="3400" b="1" dirty="0" smtClean="0"/>
              <a:t>2</a:t>
            </a:r>
            <a:r>
              <a:rPr lang="es-CO" dirty="0" smtClean="0"/>
              <a:t>), al </a:t>
            </a:r>
            <a:r>
              <a:rPr lang="es-CO" dirty="0"/>
              <a:t>momento cuando se reuniría con los suyos </a:t>
            </a:r>
            <a:r>
              <a:rPr lang="es-CO" dirty="0" smtClean="0"/>
              <a:t>ver.</a:t>
            </a:r>
            <a:r>
              <a:rPr lang="es-CO" dirty="0" smtClean="0">
                <a:solidFill>
                  <a:srgbClr val="FF0000"/>
                </a:solidFill>
              </a:rPr>
              <a:t> </a:t>
            </a:r>
            <a:r>
              <a:rPr lang="es-CO" dirty="0"/>
              <a:t>A través de todo su ministerio Jesús había declarado específicamente que recompensaría “a cada uno conforme a sus obras” cuando volviera “en la gloria de su Padre con sus ángeles” </a:t>
            </a:r>
            <a:r>
              <a:rPr lang="es-CO" dirty="0">
                <a:solidFill>
                  <a:srgbClr val="FF0000"/>
                </a:solidFill>
              </a:rPr>
              <a:t>(ver </a:t>
            </a:r>
            <a:r>
              <a:rPr lang="es-CO" dirty="0" smtClean="0">
                <a:solidFill>
                  <a:srgbClr val="FF0000"/>
                </a:solidFill>
              </a:rPr>
              <a:t>Mat. 16:27</a:t>
            </a:r>
            <a:r>
              <a:rPr lang="es-CO" dirty="0">
                <a:solidFill>
                  <a:srgbClr val="FF0000"/>
                </a:solidFill>
              </a:rPr>
              <a:t>).  </a:t>
            </a:r>
            <a:endParaRPr lang="es-CO" dirty="0" smtClean="0">
              <a:solidFill>
                <a:srgbClr val="FF0000"/>
              </a:solidFill>
            </a:endParaRPr>
          </a:p>
          <a:p>
            <a:pPr marL="0" indent="0" algn="ctr">
              <a:buNone/>
            </a:pPr>
            <a:endParaRPr lang="es-CO" dirty="0">
              <a:solidFill>
                <a:srgbClr val="FF0000"/>
              </a:solidFill>
            </a:endParaRPr>
          </a:p>
          <a:p>
            <a:pPr marL="0" indent="0" algn="ctr">
              <a:buNone/>
            </a:pPr>
            <a:r>
              <a:rPr lang="es-CO" dirty="0" smtClean="0"/>
              <a:t>Y </a:t>
            </a:r>
            <a:r>
              <a:rPr lang="es-CO" dirty="0"/>
              <a:t>sólo en ese momento invitará a los salvados de la tierra a que hereden el reino preparado para ellos “desde la fundación del mundo” </a:t>
            </a:r>
          </a:p>
          <a:p>
            <a:pPr marL="0" indent="0" algn="ctr">
              <a:buNone/>
            </a:pPr>
            <a:r>
              <a:rPr lang="es-CO" dirty="0" smtClean="0"/>
              <a:t>Ver  </a:t>
            </a:r>
            <a:r>
              <a:rPr lang="es-CO" dirty="0" smtClean="0">
                <a:solidFill>
                  <a:srgbClr val="FF0000"/>
                </a:solidFill>
              </a:rPr>
              <a:t>(Juan 14:1-3; Mat.25:31, 34</a:t>
            </a:r>
            <a:r>
              <a:rPr lang="es-CO" dirty="0">
                <a:solidFill>
                  <a:srgbClr val="FF0000"/>
                </a:solidFill>
              </a:rPr>
              <a:t>; </a:t>
            </a:r>
            <a:r>
              <a:rPr lang="es-CO" dirty="0" smtClean="0">
                <a:solidFill>
                  <a:srgbClr val="FF0000"/>
                </a:solidFill>
              </a:rPr>
              <a:t>Apoc. 22:12</a:t>
            </a:r>
            <a:r>
              <a:rPr lang="es-CO" dirty="0">
                <a:solidFill>
                  <a:srgbClr val="FF0000"/>
                </a:solidFill>
              </a:rPr>
              <a:t>). </a:t>
            </a:r>
            <a:endParaRPr lang="es-CO" dirty="0">
              <a:solidFill>
                <a:srgbClr val="FF0000"/>
              </a:solidFill>
            </a:endParaRPr>
          </a:p>
          <a:p>
            <a:pPr marL="0" indent="0" algn="ctr">
              <a:buNone/>
            </a:pPr>
            <a:r>
              <a:rPr lang="es-CO" dirty="0" smtClean="0"/>
              <a:t>Pablo </a:t>
            </a:r>
            <a:r>
              <a:rPr lang="es-CO" dirty="0"/>
              <a:t>enseñó que los que duermen en Jesús saldrán de </a:t>
            </a:r>
            <a:r>
              <a:rPr lang="es-CO" dirty="0" smtClean="0"/>
              <a:t>sus </a:t>
            </a:r>
            <a:r>
              <a:rPr lang="es-CO" dirty="0"/>
              <a:t>tumbas cuando Cristo venga por segunda vez </a:t>
            </a:r>
            <a:r>
              <a:rPr lang="es-CO" dirty="0">
                <a:solidFill>
                  <a:srgbClr val="FF0000"/>
                </a:solidFill>
              </a:rPr>
              <a:t>(</a:t>
            </a:r>
            <a:r>
              <a:rPr lang="es-CO" dirty="0" smtClean="0">
                <a:solidFill>
                  <a:srgbClr val="FF0000"/>
                </a:solidFill>
              </a:rPr>
              <a:t>1Co. 15:20-23</a:t>
            </a:r>
            <a:r>
              <a:rPr lang="es-CO" dirty="0">
                <a:solidFill>
                  <a:srgbClr val="FF0000"/>
                </a:solidFill>
              </a:rPr>
              <a:t>), </a:t>
            </a:r>
            <a:r>
              <a:rPr lang="es-CO" dirty="0"/>
              <a:t>y entonces recibirán la inmortalidad </a:t>
            </a:r>
            <a:r>
              <a:rPr lang="es-CO" dirty="0">
                <a:solidFill>
                  <a:srgbClr val="FF0000"/>
                </a:solidFill>
              </a:rPr>
              <a:t>(</a:t>
            </a:r>
            <a:r>
              <a:rPr lang="es-CO" dirty="0" smtClean="0">
                <a:solidFill>
                  <a:srgbClr val="FF0000"/>
                </a:solidFill>
              </a:rPr>
              <a:t>Luc. 23:51-55</a:t>
            </a:r>
            <a:r>
              <a:rPr lang="es-CO" dirty="0">
                <a:solidFill>
                  <a:srgbClr val="FF0000"/>
                </a:solidFill>
              </a:rPr>
              <a:t>)</a:t>
            </a:r>
            <a:r>
              <a:rPr lang="es-CO" dirty="0"/>
              <a:t>.  Los justos </a:t>
            </a:r>
            <a:r>
              <a:rPr lang="es-CO" dirty="0" smtClean="0"/>
              <a:t>muertos resucitados </a:t>
            </a:r>
            <a:r>
              <a:rPr lang="es-CO" dirty="0"/>
              <a:t>y los justos que estén vivos serán entonces arrebatados “</a:t>
            </a:r>
            <a:r>
              <a:rPr lang="es-CO" dirty="0">
                <a:latin typeface="Agency FB" pitchFamily="34" charset="0"/>
              </a:rPr>
              <a:t>para recibir al Señor en el aire, y así” estarán “siempre con el Señor</a:t>
            </a:r>
            <a:r>
              <a:rPr lang="es-CO" dirty="0"/>
              <a:t>” </a:t>
            </a:r>
            <a:r>
              <a:rPr lang="es-CO" dirty="0">
                <a:solidFill>
                  <a:srgbClr val="FF0000"/>
                </a:solidFill>
              </a:rPr>
              <a:t>(</a:t>
            </a:r>
            <a:r>
              <a:rPr lang="es-CO" dirty="0" smtClean="0">
                <a:solidFill>
                  <a:srgbClr val="FF0000"/>
                </a:solidFill>
              </a:rPr>
              <a:t>1Tes. 4:16-17</a:t>
            </a:r>
            <a:r>
              <a:rPr lang="es-CO" dirty="0">
                <a:solidFill>
                  <a:srgbClr val="FF0000"/>
                </a:solidFill>
              </a:rPr>
              <a:t>).  </a:t>
            </a:r>
            <a:endParaRPr lang="es-CO" dirty="0"/>
          </a:p>
        </p:txBody>
      </p:sp>
    </p:spTree>
    <p:extLst>
      <p:ext uri="{BB962C8B-B14F-4D97-AF65-F5344CB8AC3E}">
        <p14:creationId xmlns:p14="http://schemas.microsoft.com/office/powerpoint/2010/main" val="196506492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858218"/>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sz="3200" dirty="0"/>
              <a:t>El ladrón estará con Jesús en el “paraíso”, pero será después de la resurrección de los justos, la cual ocurrirá en la segunda venida del Señor.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276873"/>
            <a:ext cx="3888432"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2589" y="2314234"/>
            <a:ext cx="4032447" cy="3130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5657153"/>
            <a:ext cx="7995484" cy="954107"/>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800" b="1" dirty="0"/>
              <a:t>Vale la pena que tu y yo nos esforcemos para estar con Jesús por la eternidad. </a:t>
            </a:r>
          </a:p>
        </p:txBody>
      </p:sp>
    </p:spTree>
    <p:extLst>
      <p:ext uri="{BB962C8B-B14F-4D97-AF65-F5344CB8AC3E}">
        <p14:creationId xmlns:p14="http://schemas.microsoft.com/office/powerpoint/2010/main" val="2805528829"/>
      </p:ext>
    </p:extLst>
  </p:cSld>
  <p:clrMapOvr>
    <a:masterClrMapping/>
  </p:clrMapOvr>
  <p:transition spd="slow">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992118880"/>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1 Rectángulo"/>
          <p:cNvSpPr/>
          <p:nvPr/>
        </p:nvSpPr>
        <p:spPr>
          <a:xfrm>
            <a:off x="1547664" y="5382508"/>
            <a:ext cx="1910331" cy="369332"/>
          </a:xfrm>
          <a:prstGeom prst="rect">
            <a:avLst/>
          </a:prstGeom>
        </p:spPr>
        <p:txBody>
          <a:bodyPr wrap="none">
            <a:spAutoFit/>
          </a:bodyPr>
          <a:lstStyle/>
          <a:p>
            <a:r>
              <a:rPr lang="es-CO" b="1" dirty="0">
                <a:solidFill>
                  <a:schemeClr val="bg1"/>
                </a:solidFill>
              </a:rPr>
              <a:t>Perdónalos Padre </a:t>
            </a:r>
          </a:p>
        </p:txBody>
      </p:sp>
    </p:spTree>
    <p:extLst>
      <p:ext uri="{BB962C8B-B14F-4D97-AF65-F5344CB8AC3E}">
        <p14:creationId xmlns:p14="http://schemas.microsoft.com/office/powerpoint/2010/main" val="3694657899"/>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scene3d>
            <a:camera prst="orthographicFront"/>
            <a:lightRig rig="threePt" dir="t"/>
          </a:scene3d>
          <a:sp3d>
            <a:bevelT w="165100" prst="coolSlant"/>
          </a:sp3d>
        </p:spPr>
        <p:txBody>
          <a:bodyPr/>
          <a:lstStyle/>
          <a:p>
            <a:r>
              <a:rPr lang="es-CO" sz="4800" b="1" dirty="0"/>
              <a:t>He ahí tu hijo</a:t>
            </a:r>
            <a:r>
              <a:rPr lang="es-CO" dirty="0"/>
              <a:t>. </a:t>
            </a:r>
          </a:p>
        </p:txBody>
      </p:sp>
      <p:sp>
        <p:nvSpPr>
          <p:cNvPr id="3" name="2 Marcador de contenido"/>
          <p:cNvSpPr>
            <a:spLocks noGrp="1"/>
          </p:cNvSpPr>
          <p:nvPr>
            <p:ph idx="1"/>
          </p:nvPr>
        </p:nvSpPr>
        <p:spPr>
          <a:xfrm>
            <a:off x="457200" y="1600200"/>
            <a:ext cx="8229600" cy="4997152"/>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dirty="0" smtClean="0"/>
              <a:t>La </a:t>
            </a:r>
            <a:r>
              <a:rPr lang="es-CO" dirty="0"/>
              <a:t>relación entre Juan y Jesús era más íntima que la relación de Jesús con cualquiera de los otros discípulos (</a:t>
            </a:r>
            <a:r>
              <a:rPr lang="es-CO" dirty="0">
                <a:solidFill>
                  <a:srgbClr val="FF0000"/>
                </a:solidFill>
              </a:rPr>
              <a:t>ver pp. 869-870</a:t>
            </a:r>
            <a:r>
              <a:rPr lang="es-CO" dirty="0"/>
              <a:t>), y, por lo tanto, el apóstol podía cumplir con los deberes de un hijo más fielmente que los otros.  </a:t>
            </a:r>
            <a:endParaRPr lang="es-CO" dirty="0" smtClean="0"/>
          </a:p>
          <a:p>
            <a:pPr marL="0" indent="0" algn="ctr">
              <a:buNone/>
            </a:pPr>
            <a:endParaRPr lang="es-CO" dirty="0" smtClean="0"/>
          </a:p>
          <a:p>
            <a:pPr marL="0" indent="0" algn="ctr">
              <a:buNone/>
            </a:pPr>
            <a:r>
              <a:rPr lang="es-CO" dirty="0" smtClean="0"/>
              <a:t>El </a:t>
            </a:r>
            <a:r>
              <a:rPr lang="es-CO" dirty="0"/>
              <a:t>hecho de que Jesús dejara a su madre al cuidado de un discípulo, demuestra </a:t>
            </a:r>
            <a:r>
              <a:rPr lang="es-CO" dirty="0" smtClean="0"/>
              <a:t>dos cosas (</a:t>
            </a:r>
            <a:r>
              <a:rPr lang="es-CO" sz="3300" b="1" dirty="0" smtClean="0"/>
              <a:t>1</a:t>
            </a:r>
            <a:r>
              <a:rPr lang="es-CO" dirty="0" smtClean="0"/>
              <a:t>), que </a:t>
            </a:r>
            <a:r>
              <a:rPr lang="es-CO" dirty="0"/>
              <a:t>José había muerto, y </a:t>
            </a:r>
            <a:r>
              <a:rPr lang="es-CO" dirty="0" smtClean="0"/>
              <a:t>(</a:t>
            </a:r>
            <a:r>
              <a:rPr lang="es-CO" sz="3300" b="1" dirty="0" smtClean="0"/>
              <a:t>2</a:t>
            </a:r>
            <a:r>
              <a:rPr lang="es-CO" dirty="0" smtClean="0"/>
              <a:t>), indica </a:t>
            </a:r>
            <a:r>
              <a:rPr lang="es-CO" dirty="0"/>
              <a:t>que María no tenía otros </a:t>
            </a:r>
            <a:r>
              <a:rPr lang="es-CO" dirty="0" smtClean="0"/>
              <a:t>hijos.  </a:t>
            </a:r>
          </a:p>
          <a:p>
            <a:pPr marL="0" indent="0" algn="ctr">
              <a:buNone/>
            </a:pPr>
            <a:endParaRPr lang="es-CO" dirty="0"/>
          </a:p>
          <a:p>
            <a:pPr marL="0" indent="0" algn="ctr">
              <a:buNone/>
            </a:pPr>
            <a:r>
              <a:rPr lang="es-CO" dirty="0" smtClean="0"/>
              <a:t>Los </a:t>
            </a:r>
            <a:r>
              <a:rPr lang="es-CO" dirty="0"/>
              <a:t>hermanos mayores de Jesús </a:t>
            </a:r>
            <a:r>
              <a:rPr lang="es-CO" dirty="0" smtClean="0"/>
              <a:t>–eran hijos </a:t>
            </a:r>
            <a:r>
              <a:rPr lang="es-CO" dirty="0"/>
              <a:t>de José, de un matrimonio anterior </a:t>
            </a:r>
            <a:r>
              <a:rPr lang="es-CO" dirty="0" smtClean="0">
                <a:solidFill>
                  <a:srgbClr val="FF0000"/>
                </a:solidFill>
              </a:rPr>
              <a:t>(DTG </a:t>
            </a:r>
            <a:r>
              <a:rPr lang="es-CO" dirty="0">
                <a:solidFill>
                  <a:srgbClr val="FF0000"/>
                </a:solidFill>
              </a:rPr>
              <a:t>65-66, 69, </a:t>
            </a:r>
            <a:r>
              <a:rPr lang="es-CO" dirty="0" smtClean="0">
                <a:solidFill>
                  <a:srgbClr val="FF0000"/>
                </a:solidFill>
              </a:rPr>
              <a:t>288;)</a:t>
            </a:r>
            <a:r>
              <a:rPr lang="es-CO" dirty="0" smtClean="0"/>
              <a:t>, </a:t>
            </a:r>
            <a:r>
              <a:rPr lang="es-CO" dirty="0"/>
              <a:t>en ese tiempo no creían en Cristo, y tal vez el Señor pudo haber pensado que el proceder de ellos para con María habría sido de crítica y de falta de simpatía, como lo había sido con él </a:t>
            </a:r>
            <a:r>
              <a:rPr lang="es-CO" dirty="0" smtClean="0">
                <a:solidFill>
                  <a:srgbClr val="FF0000"/>
                </a:solidFill>
              </a:rPr>
              <a:t>(Juan7:3-5). </a:t>
            </a:r>
            <a:endParaRPr lang="es-CO" dirty="0">
              <a:solidFill>
                <a:srgbClr val="FF0000"/>
              </a:solidFill>
            </a:endParaRPr>
          </a:p>
        </p:txBody>
      </p:sp>
    </p:spTree>
    <p:extLst>
      <p:ext uri="{BB962C8B-B14F-4D97-AF65-F5344CB8AC3E}">
        <p14:creationId xmlns:p14="http://schemas.microsoft.com/office/powerpoint/2010/main" val="3778140469"/>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512676"/>
            <a:ext cx="5194920" cy="3528392"/>
          </a:xfrm>
          <a:solidFill>
            <a:schemeClr val="accent4">
              <a:lumMod val="20000"/>
              <a:lumOff val="80000"/>
            </a:schemeClr>
          </a:solidFill>
          <a:scene3d>
            <a:camera prst="orthographicFront"/>
            <a:lightRig rig="threePt" dir="t"/>
          </a:scene3d>
          <a:sp3d>
            <a:bevelT w="165100" prst="coolSlant"/>
          </a:sp3d>
        </p:spPr>
        <p:txBody>
          <a:bodyPr>
            <a:normAutofit/>
          </a:bodyPr>
          <a:lstStyle/>
          <a:p>
            <a:pPr marL="0" indent="0">
              <a:buNone/>
            </a:pPr>
            <a:r>
              <a:rPr lang="es-CO" dirty="0"/>
              <a:t>Cristo, cargando con los pecados del mundo, parecía estar abandonado; pero no fue dejado completamente solo. Juan estuvo cerca de la cruz.  </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548681"/>
            <a:ext cx="2664296" cy="345638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4653136"/>
            <a:ext cx="8208912" cy="1815882"/>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sz="2800" dirty="0"/>
              <a:t>María se había desmayado de angustia, y Juan la había llevado a su hogar, lejos de la horripilante escena.  Pero él vio que el fin se acercaba, y la trajo de nuevo a la cruz  </a:t>
            </a:r>
            <a:r>
              <a:rPr lang="es-CO" sz="2800" dirty="0">
                <a:solidFill>
                  <a:srgbClr val="FF0000"/>
                </a:solidFill>
              </a:rPr>
              <a:t>(MS 45, 1897).</a:t>
            </a:r>
          </a:p>
        </p:txBody>
      </p:sp>
    </p:spTree>
    <p:extLst>
      <p:ext uri="{BB962C8B-B14F-4D97-AF65-F5344CB8AC3E}">
        <p14:creationId xmlns:p14="http://schemas.microsoft.com/office/powerpoint/2010/main" val="3452172425"/>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548680"/>
            <a:ext cx="8229600" cy="1872208"/>
          </a:xfrm>
          <a:solidFill>
            <a:schemeClr val="accent4">
              <a:lumMod val="20000"/>
              <a:lumOff val="80000"/>
            </a:schemeClr>
          </a:solidFill>
          <a:scene3d>
            <a:camera prst="orthographicFront"/>
            <a:lightRig rig="threePt" dir="t"/>
          </a:scene3d>
          <a:sp3d>
            <a:bevelT w="165100" prst="coolSlant"/>
          </a:sp3d>
        </p:spPr>
        <p:txBody>
          <a:bodyPr>
            <a:normAutofit/>
          </a:bodyPr>
          <a:lstStyle/>
          <a:p>
            <a:pPr marL="0" indent="0" algn="ctr">
              <a:buNone/>
            </a:pPr>
            <a:r>
              <a:rPr lang="es-CO" sz="4000" b="1" i="1" u="sng" dirty="0" smtClean="0"/>
              <a:t>4</a:t>
            </a:r>
            <a:r>
              <a:rPr lang="es-CO" sz="4000" b="1" i="1" dirty="0" smtClean="0"/>
              <a:t>.</a:t>
            </a:r>
            <a:r>
              <a:rPr lang="es-CO" dirty="0" smtClean="0"/>
              <a:t>Jesús </a:t>
            </a:r>
            <a:r>
              <a:rPr lang="es-CO" dirty="0"/>
              <a:t>gritó con fuerza: “Elí, Elí, ¿lama sabactani? Esto es: Dios mío, Dios mío, ¿por qué me has desamparado?” </a:t>
            </a:r>
            <a:r>
              <a:rPr lang="es-CO" dirty="0">
                <a:solidFill>
                  <a:srgbClr val="FF0000"/>
                </a:solidFill>
              </a:rPr>
              <a:t>(Mateo 27: 46</a:t>
            </a:r>
            <a:r>
              <a:rPr lang="es-CO" dirty="0" smtClean="0">
                <a:solidFill>
                  <a:srgbClr val="FF0000"/>
                </a:solidFill>
              </a:rPr>
              <a:t>)</a:t>
            </a:r>
            <a:endParaRPr lang="es-CO" dirty="0">
              <a:solidFill>
                <a:srgbClr val="FF0000"/>
              </a:solidFill>
            </a:endParaRPr>
          </a:p>
        </p:txBody>
      </p:sp>
      <p:sp>
        <p:nvSpPr>
          <p:cNvPr id="2" name="1 Rectángulo"/>
          <p:cNvSpPr/>
          <p:nvPr/>
        </p:nvSpPr>
        <p:spPr>
          <a:xfrm>
            <a:off x="467544" y="4221088"/>
            <a:ext cx="8208912" cy="2523768"/>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800" dirty="0"/>
              <a:t>Porque Dios odia el pecado; su Hijo estaba cargando el pecado de toda la humanidad. La ira de Dios estaba sobre su Hijo. </a:t>
            </a:r>
          </a:p>
          <a:p>
            <a:pPr algn="ctr"/>
            <a:r>
              <a:rPr lang="es-CO" sz="2800" dirty="0"/>
              <a:t>La paga del pecado es la muerte; y todos los pecadores tienen que pagar con la muerte.</a:t>
            </a:r>
          </a:p>
          <a:p>
            <a:endParaRPr lang="es-CO" dirty="0"/>
          </a:p>
        </p:txBody>
      </p:sp>
      <p:sp>
        <p:nvSpPr>
          <p:cNvPr id="4" name="3 Rectángulo"/>
          <p:cNvSpPr/>
          <p:nvPr/>
        </p:nvSpPr>
        <p:spPr>
          <a:xfrm>
            <a:off x="391439" y="2924944"/>
            <a:ext cx="8280920" cy="769441"/>
          </a:xfrm>
          <a:prstGeom prst="rect">
            <a:avLst/>
          </a:prstGeom>
        </p:spPr>
        <p:txBody>
          <a:bodyPr wrap="square">
            <a:spAutoFit/>
          </a:bodyPr>
          <a:lstStyle/>
          <a:p>
            <a:pPr algn="ctr"/>
            <a:r>
              <a:rPr lang="es-CO" sz="4400" b="1" i="1" dirty="0"/>
              <a:t>¿Por qué abandonó Dios a su Hijo? </a:t>
            </a:r>
          </a:p>
        </p:txBody>
      </p:sp>
    </p:spTree>
    <p:extLst>
      <p:ext uri="{BB962C8B-B14F-4D97-AF65-F5344CB8AC3E}">
        <p14:creationId xmlns:p14="http://schemas.microsoft.com/office/powerpoint/2010/main" val="263445653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5194920" cy="2736304"/>
          </a:xfrm>
          <a:solidFill>
            <a:schemeClr val="accent4">
              <a:lumMod val="40000"/>
              <a:lumOff val="60000"/>
            </a:schemeClr>
          </a:solidFill>
          <a:scene3d>
            <a:camera prst="orthographicFront"/>
            <a:lightRig rig="threePt" dir="t"/>
          </a:scene3d>
          <a:sp3d>
            <a:bevelT w="165100" prst="coolSlant"/>
          </a:sp3d>
        </p:spPr>
        <p:txBody>
          <a:bodyPr>
            <a:normAutofit fontScale="92500"/>
          </a:bodyPr>
          <a:lstStyle/>
          <a:p>
            <a:pPr marL="0" indent="0">
              <a:buNone/>
            </a:pPr>
            <a:r>
              <a:rPr lang="es-CO" sz="4400" b="1" i="1" u="sng" dirty="0" smtClean="0"/>
              <a:t>5</a:t>
            </a:r>
            <a:r>
              <a:rPr lang="es-CO" sz="4000" b="1" i="1" dirty="0" smtClean="0"/>
              <a:t>. </a:t>
            </a:r>
            <a:r>
              <a:rPr lang="es-CO" dirty="0" smtClean="0"/>
              <a:t>Jesús </a:t>
            </a:r>
            <a:r>
              <a:rPr lang="es-CO" dirty="0"/>
              <a:t>dijo: “Tengo sed”. </a:t>
            </a:r>
            <a:r>
              <a:rPr lang="es-CO" u="sng" dirty="0">
                <a:solidFill>
                  <a:srgbClr val="FF0000"/>
                </a:solidFill>
              </a:rPr>
              <a:t>(Lucas 19: 28)</a:t>
            </a:r>
          </a:p>
          <a:p>
            <a:r>
              <a:rPr lang="es-CO" dirty="0"/>
              <a:t>Dios hecho carne habitó entre nosotros; Jesucristo era Dios y a la vez humano y tenía sed. </a:t>
            </a:r>
          </a:p>
          <a:p>
            <a:endParaRPr lang="es-CO" dirty="0"/>
          </a:p>
        </p:txBody>
      </p:sp>
      <p:sp>
        <p:nvSpPr>
          <p:cNvPr id="2" name="1 Rectángulo"/>
          <p:cNvSpPr/>
          <p:nvPr/>
        </p:nvSpPr>
        <p:spPr>
          <a:xfrm>
            <a:off x="945799" y="4293096"/>
            <a:ext cx="7128792" cy="1384995"/>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800" dirty="0"/>
              <a:t>Dios hecho carne tenía que morir derramando sangre sobre el madero para limpiar los pecados de toda la humanidad.</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692696"/>
            <a:ext cx="2160240" cy="2652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6446978"/>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764705"/>
            <a:ext cx="4608512" cy="1944216"/>
          </a:xfrm>
          <a:solidFill>
            <a:schemeClr val="bg1">
              <a:lumMod val="85000"/>
            </a:schemeClr>
          </a:solidFill>
          <a:scene3d>
            <a:camera prst="orthographicFront"/>
            <a:lightRig rig="threePt" dir="t"/>
          </a:scene3d>
          <a:sp3d>
            <a:bevelT w="165100" prst="coolSlant"/>
          </a:sp3d>
        </p:spPr>
        <p:txBody>
          <a:bodyPr>
            <a:normAutofit fontScale="92500" lnSpcReduction="10000"/>
          </a:bodyPr>
          <a:lstStyle/>
          <a:p>
            <a:pPr marL="0" indent="0">
              <a:buNone/>
            </a:pPr>
            <a:r>
              <a:rPr lang="es-CO" sz="4000" b="1" i="1" u="sng" dirty="0"/>
              <a:t>6</a:t>
            </a:r>
            <a:r>
              <a:rPr lang="es-CO" dirty="0"/>
              <a:t> Jesús cumpliendo su obra, con victoria gritó: “Todo está cumplido”. </a:t>
            </a:r>
            <a:r>
              <a:rPr lang="es-CO" b="1" u="sng" dirty="0"/>
              <a:t>(Juan 19: 30</a:t>
            </a:r>
            <a:r>
              <a:rPr lang="es-CO" b="1" u="sng" dirty="0" smtClean="0"/>
              <a:t>)</a:t>
            </a:r>
            <a:endParaRPr lang="es-CO" b="1" u="sng" dirty="0"/>
          </a:p>
        </p:txBody>
      </p:sp>
      <p:sp>
        <p:nvSpPr>
          <p:cNvPr id="4" name="3 Rectángulo"/>
          <p:cNvSpPr/>
          <p:nvPr/>
        </p:nvSpPr>
        <p:spPr>
          <a:xfrm>
            <a:off x="4355976" y="3540359"/>
            <a:ext cx="4248472" cy="1815882"/>
          </a:xfrm>
          <a:prstGeom prst="rect">
            <a:avLst/>
          </a:prstGeom>
          <a:solidFill>
            <a:schemeClr val="bg1">
              <a:lumMod val="85000"/>
            </a:schemeClr>
          </a:solidFill>
          <a:scene3d>
            <a:camera prst="orthographicFront"/>
            <a:lightRig rig="threePt" dir="t"/>
          </a:scene3d>
          <a:sp3d>
            <a:bevelT w="165100" prst="coolSlant"/>
          </a:sp3d>
        </p:spPr>
        <p:txBody>
          <a:bodyPr wrap="square">
            <a:spAutoFit/>
          </a:bodyPr>
          <a:lstStyle/>
          <a:p>
            <a:r>
              <a:rPr lang="es-CO" sz="2800" dirty="0"/>
              <a:t>La obra de Cristo en la cruz satisfizo a Dios, para que tu y yo tengamos salvación y no seamos condenados.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764704"/>
            <a:ext cx="2088232"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540359"/>
            <a:ext cx="3528392" cy="29849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36550" y="5499506"/>
            <a:ext cx="3528392" cy="1015663"/>
          </a:xfrm>
          <a:prstGeom prst="rect">
            <a:avLst/>
          </a:prstGeom>
          <a:solidFill>
            <a:schemeClr val="accent4">
              <a:lumMod val="40000"/>
              <a:lumOff val="60000"/>
            </a:schemeClr>
          </a:solidFill>
        </p:spPr>
        <p:txBody>
          <a:bodyPr wrap="square">
            <a:spAutoFit/>
          </a:bodyPr>
          <a:lstStyle/>
          <a:p>
            <a:pPr algn="ctr"/>
            <a:r>
              <a:rPr lang="es-CO" sz="2000" b="1" dirty="0"/>
              <a:t>Gracias </a:t>
            </a:r>
            <a:r>
              <a:rPr lang="es-CO" sz="2000" b="1" dirty="0" smtClean="0"/>
              <a:t>Señor, te amo tanto que estoy dispuesto ha hacer tu voluntad.</a:t>
            </a:r>
            <a:endParaRPr lang="es-CO" sz="2000" b="1" dirty="0"/>
          </a:p>
        </p:txBody>
      </p:sp>
    </p:spTree>
    <p:extLst>
      <p:ext uri="{BB962C8B-B14F-4D97-AF65-F5344CB8AC3E}">
        <p14:creationId xmlns:p14="http://schemas.microsoft.com/office/powerpoint/2010/main" val="296259055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692696"/>
            <a:ext cx="4608512" cy="2088232"/>
          </a:xfrm>
          <a:solidFill>
            <a:schemeClr val="accent3">
              <a:lumMod val="60000"/>
              <a:lumOff val="40000"/>
            </a:schemeClr>
          </a:solidFill>
          <a:scene3d>
            <a:camera prst="orthographicFront"/>
            <a:lightRig rig="threePt" dir="t"/>
          </a:scene3d>
          <a:sp3d>
            <a:bevelT w="165100" prst="coolSlant"/>
          </a:sp3d>
        </p:spPr>
        <p:txBody>
          <a:bodyPr>
            <a:normAutofit lnSpcReduction="10000"/>
          </a:bodyPr>
          <a:lstStyle/>
          <a:p>
            <a:pPr marL="0" indent="0">
              <a:buNone/>
            </a:pPr>
            <a:r>
              <a:rPr lang="es-CO" sz="4000" b="1" u="sng" dirty="0"/>
              <a:t>7</a:t>
            </a:r>
            <a:r>
              <a:rPr lang="es-CO" dirty="0"/>
              <a:t> Jesús gritó con fuerza: “¡Padre, en tus manos encomiendo mi espíritu!” </a:t>
            </a:r>
            <a:r>
              <a:rPr lang="es-CO" b="1" u="sng" dirty="0"/>
              <a:t>(Lucas 23: 46</a:t>
            </a:r>
            <a:r>
              <a:rPr lang="es-CO" b="1" u="sng" dirty="0" smtClean="0"/>
              <a:t>)</a:t>
            </a:r>
            <a:endParaRPr lang="es-CO" b="1" u="sng" dirty="0"/>
          </a:p>
        </p:txBody>
      </p:sp>
      <p:sp>
        <p:nvSpPr>
          <p:cNvPr id="4" name="3 Rectángulo"/>
          <p:cNvSpPr/>
          <p:nvPr/>
        </p:nvSpPr>
        <p:spPr>
          <a:xfrm>
            <a:off x="395536" y="4005064"/>
            <a:ext cx="8280920" cy="1938992"/>
          </a:xfrm>
          <a:prstGeom prst="rect">
            <a:avLst/>
          </a:prstGeom>
          <a:solidFill>
            <a:schemeClr val="accent3">
              <a:lumMod val="60000"/>
              <a:lumOff val="40000"/>
            </a:schemeClr>
          </a:solidFill>
          <a:scene3d>
            <a:camera prst="orthographicFront"/>
            <a:lightRig rig="threePt" dir="t"/>
          </a:scene3d>
          <a:sp3d>
            <a:bevelT w="165100" prst="coolSlant"/>
          </a:sp3d>
        </p:spPr>
        <p:txBody>
          <a:bodyPr wrap="square">
            <a:spAutoFit/>
          </a:bodyPr>
          <a:lstStyle/>
          <a:p>
            <a:r>
              <a:rPr lang="es-CO" sz="2400" dirty="0"/>
              <a:t>Jesucristo sabía que solo al Padre podía encomendar su espíritu. </a:t>
            </a:r>
            <a:r>
              <a:rPr lang="es-CO" sz="2400" dirty="0" smtClean="0"/>
              <a:t>¿Y tu </a:t>
            </a:r>
            <a:r>
              <a:rPr lang="es-CO" sz="2400" dirty="0"/>
              <a:t>a quién encomendarás tu </a:t>
            </a:r>
            <a:r>
              <a:rPr lang="es-CO" sz="2400" dirty="0" smtClean="0"/>
              <a:t>espíritu? Recuerda que un día morirás también, y en ese momento, ¿a quien encomendarás tu espíritu, si no has aceptado a Cristo como tu Salvador? Por ende, tu </a:t>
            </a:r>
            <a:r>
              <a:rPr lang="es-CO" sz="2400" dirty="0"/>
              <a:t>necesitas la salvación de Dios.</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32656"/>
            <a:ext cx="2583160"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2000254"/>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584176"/>
          </a:xfrm>
          <a:solidFill>
            <a:schemeClr val="accent3">
              <a:lumMod val="60000"/>
              <a:lumOff val="40000"/>
            </a:schemeClr>
          </a:solidFill>
          <a:scene3d>
            <a:camera prst="orthographicFront"/>
            <a:lightRig rig="threePt" dir="t"/>
          </a:scene3d>
          <a:sp3d>
            <a:bevelT w="165100" prst="coolSlant"/>
          </a:sp3d>
        </p:spPr>
        <p:txBody>
          <a:bodyPr>
            <a:normAutofit/>
          </a:bodyPr>
          <a:lstStyle/>
          <a:p>
            <a:pPr marL="0" indent="0" algn="ctr">
              <a:buNone/>
            </a:pPr>
            <a:r>
              <a:rPr lang="es-CO" dirty="0" smtClean="0"/>
              <a:t>Usted </a:t>
            </a:r>
            <a:r>
              <a:rPr lang="es-CO" dirty="0"/>
              <a:t>puede preguntar, ¿</a:t>
            </a:r>
            <a:r>
              <a:rPr lang="es-CO" b="1" dirty="0"/>
              <a:t>cómo puede salvar Jesús, si ha muerto y fue sepultado? ¿Ni el mismo se salvó de morir en la cruz</a:t>
            </a:r>
            <a:r>
              <a:rPr lang="es-CO" dirty="0" smtClean="0"/>
              <a:t>?.</a:t>
            </a:r>
            <a:endParaRPr lang="es-CO" dirty="0"/>
          </a:p>
        </p:txBody>
      </p:sp>
      <p:sp>
        <p:nvSpPr>
          <p:cNvPr id="2" name="1 Rectángulo"/>
          <p:cNvSpPr/>
          <p:nvPr/>
        </p:nvSpPr>
        <p:spPr>
          <a:xfrm>
            <a:off x="2569488" y="2190990"/>
            <a:ext cx="3672408" cy="2677656"/>
          </a:xfrm>
          <a:prstGeom prst="rect">
            <a:avLst/>
          </a:prstGeom>
        </p:spPr>
        <p:txBody>
          <a:bodyPr wrap="square">
            <a:spAutoFit/>
          </a:bodyPr>
          <a:lstStyle/>
          <a:p>
            <a:pPr algn="ctr"/>
            <a:r>
              <a:rPr lang="es-CO" sz="2400" b="1" dirty="0"/>
              <a:t>UNA PALABRA MAS</a:t>
            </a:r>
            <a:r>
              <a:rPr lang="es-CO" sz="2400" dirty="0"/>
              <a:t>. Escuche estas palabras: “</a:t>
            </a:r>
            <a:r>
              <a:rPr lang="es-CO" sz="2400" dirty="0">
                <a:latin typeface="Agency FB" pitchFamily="34" charset="0"/>
              </a:rPr>
              <a:t>No está aquí, sino que ha resucitado</a:t>
            </a:r>
            <a:r>
              <a:rPr lang="es-CO" sz="2400" dirty="0"/>
              <a:t>”. </a:t>
            </a:r>
            <a:r>
              <a:rPr lang="es-CO" sz="2400" dirty="0">
                <a:solidFill>
                  <a:srgbClr val="FF0000"/>
                </a:solidFill>
              </a:rPr>
              <a:t>(Lucas 24: 6)</a:t>
            </a:r>
            <a:r>
              <a:rPr lang="es-CO" sz="2400" dirty="0"/>
              <a:t>. </a:t>
            </a:r>
            <a:endParaRPr lang="es-CO" sz="2400" dirty="0" smtClean="0"/>
          </a:p>
          <a:p>
            <a:pPr algn="ctr"/>
            <a:r>
              <a:rPr lang="es-CO" sz="2400" dirty="0" smtClean="0"/>
              <a:t>Ahora</a:t>
            </a:r>
            <a:r>
              <a:rPr lang="es-CO" sz="2400" dirty="0"/>
              <a:t>: ¿puedes creer en estas palabras que el ángel dijo? </a:t>
            </a:r>
          </a:p>
        </p:txBody>
      </p:sp>
      <p:sp>
        <p:nvSpPr>
          <p:cNvPr id="4" name="3 Rectángulo"/>
          <p:cNvSpPr/>
          <p:nvPr/>
        </p:nvSpPr>
        <p:spPr>
          <a:xfrm>
            <a:off x="827584" y="5229200"/>
            <a:ext cx="7344816" cy="1384995"/>
          </a:xfrm>
          <a:prstGeom prst="rect">
            <a:avLst/>
          </a:prstGeom>
          <a:solidFill>
            <a:schemeClr val="accent3">
              <a:lumMod val="60000"/>
              <a:lumOff val="40000"/>
            </a:schemeClr>
          </a:solidFill>
          <a:scene3d>
            <a:camera prst="orthographicFront"/>
            <a:lightRig rig="threePt" dir="t"/>
          </a:scene3d>
          <a:sp3d>
            <a:bevelT w="165100" prst="coolSlant"/>
          </a:sp3d>
        </p:spPr>
        <p:txBody>
          <a:bodyPr wrap="square">
            <a:spAutoFit/>
          </a:bodyPr>
          <a:lstStyle/>
          <a:p>
            <a:pPr algn="ctr"/>
            <a:r>
              <a:rPr lang="es-CO" sz="2800" dirty="0"/>
              <a:t>Jesucristo murió y resucitó al tercer día “</a:t>
            </a:r>
            <a:r>
              <a:rPr lang="es-CO" sz="2800" dirty="0">
                <a:latin typeface="Agency FB" pitchFamily="34" charset="0"/>
              </a:rPr>
              <a:t>y puede salvar perpetuamente a todos los que por él se acercan a Dios”</a:t>
            </a:r>
            <a:r>
              <a:rPr lang="es-CO" sz="2800" dirty="0"/>
              <a:t>. </a:t>
            </a:r>
            <a:r>
              <a:rPr lang="es-CO" sz="2800" dirty="0">
                <a:solidFill>
                  <a:srgbClr val="FF0000"/>
                </a:solidFill>
              </a:rPr>
              <a:t>(Hebreos 7: 25)</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262998"/>
            <a:ext cx="2016224" cy="2533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276872"/>
            <a:ext cx="2160240" cy="2533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2285087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nodeType="withEffect">
                                  <p:stCondLst>
                                    <p:cond delay="0"/>
                                  </p:stCondLst>
                                  <p:childTnLst>
                                    <p:set>
                                      <p:cBhvr>
                                        <p:cTn id="12" dur="1" fill="hold">
                                          <p:stCondLst>
                                            <p:cond delay="0"/>
                                          </p:stCondLst>
                                        </p:cTn>
                                        <p:tgtEl>
                                          <p:spTgt spid="5122"/>
                                        </p:tgtEl>
                                        <p:attrNameLst>
                                          <p:attrName>style.visibility</p:attrName>
                                        </p:attrNameLst>
                                      </p:cBhvr>
                                      <p:to>
                                        <p:strVal val="visible"/>
                                      </p:to>
                                    </p:set>
                                    <p:animEffect transition="in" filter="barn(inVertical)">
                                      <p:cBhvr>
                                        <p:cTn id="13" dur="500"/>
                                        <p:tgtEl>
                                          <p:spTgt spid="5122"/>
                                        </p:tgtEl>
                                      </p:cBhvr>
                                    </p:animEffect>
                                  </p:childTnLst>
                                </p:cTn>
                              </p:par>
                              <p:par>
                                <p:cTn id="14" presetID="16" presetClass="entr" presetSubtype="21" fill="hold" nodeType="withEffect">
                                  <p:stCondLst>
                                    <p:cond delay="0"/>
                                  </p:stCondLst>
                                  <p:childTnLst>
                                    <p:set>
                                      <p:cBhvr>
                                        <p:cTn id="15" dur="1" fill="hold">
                                          <p:stCondLst>
                                            <p:cond delay="0"/>
                                          </p:stCondLst>
                                        </p:cTn>
                                        <p:tgtEl>
                                          <p:spTgt spid="5123"/>
                                        </p:tgtEl>
                                        <p:attrNameLst>
                                          <p:attrName>style.visibility</p:attrName>
                                        </p:attrNameLst>
                                      </p:cBhvr>
                                      <p:to>
                                        <p:strVal val="visible"/>
                                      </p:to>
                                    </p:set>
                                    <p:animEffect transition="in" filter="barn(inVertical)">
                                      <p:cBhvr>
                                        <p:cTn id="16" dur="5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642194"/>
          </a:xfrm>
          <a:solidFill>
            <a:schemeClr val="accent3">
              <a:lumMod val="60000"/>
              <a:lumOff val="40000"/>
            </a:schemeClr>
          </a:solidFill>
          <a:scene3d>
            <a:camera prst="orthographicFront"/>
            <a:lightRig rig="threePt" dir="t"/>
          </a:scene3d>
          <a:sp3d>
            <a:bevelT w="165100" prst="coolSlant"/>
          </a:sp3d>
        </p:spPr>
        <p:txBody>
          <a:bodyPr>
            <a:normAutofit fontScale="90000"/>
          </a:bodyPr>
          <a:lstStyle/>
          <a:p>
            <a:r>
              <a:rPr lang="es-CO" b="1" dirty="0" smtClean="0">
                <a:latin typeface="Arial Black" pitchFamily="34" charset="0"/>
              </a:rPr>
              <a:t>La mejor noticia: </a:t>
            </a:r>
            <a:br>
              <a:rPr lang="es-CO" b="1" dirty="0" smtClean="0">
                <a:latin typeface="Arial Black" pitchFamily="34" charset="0"/>
              </a:rPr>
            </a:br>
            <a:r>
              <a:rPr lang="es-CO" sz="7300" b="1" dirty="0" smtClean="0">
                <a:latin typeface="Blackadder ITC" pitchFamily="82" charset="0"/>
              </a:rPr>
              <a:t>Jesús   resucitó</a:t>
            </a:r>
            <a:endParaRPr lang="es-CO" b="1" dirty="0">
              <a:latin typeface="Blackadder ITC" pitchFamily="82" charset="0"/>
            </a:endParaRPr>
          </a:p>
        </p:txBody>
      </p:sp>
      <p:sp>
        <p:nvSpPr>
          <p:cNvPr id="3" name="2 Marcador de contenido"/>
          <p:cNvSpPr>
            <a:spLocks noGrp="1"/>
          </p:cNvSpPr>
          <p:nvPr>
            <p:ph idx="1"/>
          </p:nvPr>
        </p:nvSpPr>
        <p:spPr>
          <a:xfrm>
            <a:off x="457200" y="5301208"/>
            <a:ext cx="8229600" cy="1368152"/>
          </a:xfrm>
          <a:solidFill>
            <a:schemeClr val="accent3">
              <a:lumMod val="60000"/>
              <a:lumOff val="40000"/>
            </a:schemeClr>
          </a:solidFill>
          <a:scene3d>
            <a:camera prst="orthographicFront"/>
            <a:lightRig rig="threePt" dir="t"/>
          </a:scene3d>
          <a:sp3d>
            <a:bevelT w="165100" prst="coolSlant"/>
          </a:sp3d>
        </p:spPr>
        <p:txBody>
          <a:bodyPr>
            <a:noAutofit/>
          </a:bodyPr>
          <a:lstStyle/>
          <a:p>
            <a:pPr marL="0" indent="0" algn="ctr">
              <a:buNone/>
            </a:pPr>
            <a:r>
              <a:rPr lang="es-CO" sz="4000" b="1" dirty="0" smtClean="0">
                <a:latin typeface="Blackadder ITC" pitchFamily="82" charset="0"/>
              </a:rPr>
              <a:t>Jesús murió y resucito, para que tu y yo tengamos vida en abundancia</a:t>
            </a:r>
            <a:endParaRPr lang="es-CO" sz="4000" b="1" dirty="0">
              <a:latin typeface="Blackadder ITC" pitchFamily="82"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132856"/>
            <a:ext cx="3960440" cy="2963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2132856"/>
            <a:ext cx="3888431" cy="2963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589358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2">
              <a:lumMod val="25000"/>
            </a:schemeClr>
          </a:solidFill>
        </p:spPr>
        <p:txBody>
          <a:bodyPr/>
          <a:lstStyle/>
          <a:p>
            <a:pPr marL="0" indent="0" algn="ctr">
              <a:buNone/>
            </a:pPr>
            <a:endParaRPr lang="es-CO" dirty="0" smtClean="0"/>
          </a:p>
          <a:p>
            <a:pPr marL="0" indent="0" algn="ctr">
              <a:buNone/>
            </a:pPr>
            <a:r>
              <a:rPr lang="es-CO" dirty="0" smtClean="0">
                <a:solidFill>
                  <a:schemeClr val="bg1"/>
                </a:solidFill>
              </a:rPr>
              <a:t>Jesucristo </a:t>
            </a:r>
            <a:r>
              <a:rPr lang="es-CO" dirty="0">
                <a:solidFill>
                  <a:schemeClr val="bg1"/>
                </a:solidFill>
              </a:rPr>
              <a:t>resucitó de entre los muertos, él está vivo, él espera que tu confíes en él y te dará “vida abundante”. </a:t>
            </a:r>
            <a:endParaRPr lang="es-CO" dirty="0" smtClean="0">
              <a:solidFill>
                <a:schemeClr val="bg1"/>
              </a:solidFill>
            </a:endParaRPr>
          </a:p>
          <a:p>
            <a:pPr marL="0" indent="0" algn="ctr">
              <a:buNone/>
            </a:pPr>
            <a:r>
              <a:rPr lang="es-CO" u="sng" dirty="0" smtClean="0">
                <a:solidFill>
                  <a:schemeClr val="bg1"/>
                </a:solidFill>
              </a:rPr>
              <a:t>(</a:t>
            </a:r>
            <a:r>
              <a:rPr lang="es-CO" u="sng" dirty="0">
                <a:solidFill>
                  <a:schemeClr val="bg1"/>
                </a:solidFill>
              </a:rPr>
              <a:t>Juan 10: 10)</a:t>
            </a:r>
          </a:p>
          <a:p>
            <a:pPr marL="0" indent="0">
              <a:buNone/>
            </a:pPr>
            <a:endParaRPr lang="es-CO" dirty="0" smtClean="0">
              <a:solidFill>
                <a:schemeClr val="bg1"/>
              </a:solidFill>
            </a:endParaRPr>
          </a:p>
          <a:p>
            <a:pPr marL="0" indent="0" algn="ctr">
              <a:buNone/>
            </a:pPr>
            <a:r>
              <a:rPr lang="es-CO" dirty="0" smtClean="0">
                <a:solidFill>
                  <a:schemeClr val="bg1"/>
                </a:solidFill>
              </a:rPr>
              <a:t>¿</a:t>
            </a:r>
            <a:r>
              <a:rPr lang="es-CO" dirty="0">
                <a:solidFill>
                  <a:schemeClr val="bg1"/>
                </a:solidFill>
              </a:rPr>
              <a:t>Puedes decir como el Apóstol Pablo: “</a:t>
            </a:r>
            <a:r>
              <a:rPr lang="es-CO" dirty="0">
                <a:solidFill>
                  <a:schemeClr val="bg1"/>
                </a:solidFill>
                <a:latin typeface="Agency FB" pitchFamily="34" charset="0"/>
              </a:rPr>
              <a:t>Dios nos resucitó juntamente con Cristo Jesús, y nos hizo sentar en los lugares celestiales con Cristo Jesús</a:t>
            </a:r>
            <a:r>
              <a:rPr lang="es-CO" dirty="0">
                <a:solidFill>
                  <a:schemeClr val="bg1"/>
                </a:solidFill>
              </a:rPr>
              <a:t>”. </a:t>
            </a:r>
            <a:endParaRPr lang="es-CO" dirty="0" smtClean="0">
              <a:solidFill>
                <a:schemeClr val="bg1"/>
              </a:solidFill>
            </a:endParaRPr>
          </a:p>
          <a:p>
            <a:pPr marL="0" indent="0" algn="ctr">
              <a:buNone/>
            </a:pPr>
            <a:r>
              <a:rPr lang="es-CO" u="sng" dirty="0" smtClean="0">
                <a:solidFill>
                  <a:schemeClr val="bg1"/>
                </a:solidFill>
              </a:rPr>
              <a:t>(</a:t>
            </a:r>
            <a:r>
              <a:rPr lang="es-CO" u="sng" dirty="0">
                <a:solidFill>
                  <a:schemeClr val="bg1"/>
                </a:solidFill>
              </a:rPr>
              <a:t>Efesios 2: 6</a:t>
            </a:r>
            <a:r>
              <a:rPr lang="es-CO" dirty="0">
                <a:solidFill>
                  <a:schemeClr val="bg1"/>
                </a:solidFill>
              </a:rPr>
              <a:t>)</a:t>
            </a:r>
          </a:p>
        </p:txBody>
      </p:sp>
    </p:spTree>
    <p:extLst>
      <p:ext uri="{BB962C8B-B14F-4D97-AF65-F5344CB8AC3E}">
        <p14:creationId xmlns:p14="http://schemas.microsoft.com/office/powerpoint/2010/main" val="164011700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4800" b="1" i="1" dirty="0" smtClean="0"/>
              <a:t>Para reflexionar</a:t>
            </a:r>
            <a:endParaRPr lang="es-CO" sz="4800" b="1" i="1" dirty="0"/>
          </a:p>
        </p:txBody>
      </p:sp>
      <p:sp>
        <p:nvSpPr>
          <p:cNvPr id="3" name="2 Marcador de contenido"/>
          <p:cNvSpPr>
            <a:spLocks noGrp="1"/>
          </p:cNvSpPr>
          <p:nvPr>
            <p:ph idx="1"/>
          </p:nvPr>
        </p:nvSpPr>
        <p:spPr>
          <a:xfrm>
            <a:off x="457200" y="1600200"/>
            <a:ext cx="8229600" cy="4925144"/>
          </a:xfrm>
          <a:solidFill>
            <a:schemeClr val="accent4">
              <a:lumMod val="40000"/>
              <a:lumOff val="60000"/>
            </a:schemeClr>
          </a:solidFill>
        </p:spPr>
        <p:txBody>
          <a:bodyPr>
            <a:normAutofit fontScale="70000" lnSpcReduction="20000"/>
          </a:bodyPr>
          <a:lstStyle/>
          <a:p>
            <a:pPr marL="0" indent="0" algn="ctr">
              <a:buNone/>
            </a:pPr>
            <a:r>
              <a:rPr lang="es-CO" sz="4100" b="1" u="sng" dirty="0"/>
              <a:t>Lee estas palabras:</a:t>
            </a:r>
          </a:p>
          <a:p>
            <a:pPr marL="0" indent="0" algn="ctr">
              <a:buNone/>
            </a:pPr>
            <a:endParaRPr lang="es-CO" sz="4100" b="1" dirty="0" smtClean="0"/>
          </a:p>
          <a:p>
            <a:pPr marL="0" indent="0" algn="ctr">
              <a:buNone/>
            </a:pPr>
            <a:r>
              <a:rPr lang="es-CO" sz="4600" b="1" dirty="0" smtClean="0">
                <a:solidFill>
                  <a:srgbClr val="FF0000"/>
                </a:solidFill>
              </a:rPr>
              <a:t>I</a:t>
            </a:r>
            <a:r>
              <a:rPr lang="es-CO" sz="3400" b="1" dirty="0" smtClean="0">
                <a:solidFill>
                  <a:srgbClr val="FF0000"/>
                </a:solidFill>
              </a:rPr>
              <a:t>saías </a:t>
            </a:r>
            <a:r>
              <a:rPr lang="es-CO" sz="3400" b="1" dirty="0">
                <a:solidFill>
                  <a:srgbClr val="FF0000"/>
                </a:solidFill>
              </a:rPr>
              <a:t>53: </a:t>
            </a:r>
            <a:r>
              <a:rPr lang="es-CO" sz="3400" b="1" dirty="0" smtClean="0">
                <a:solidFill>
                  <a:srgbClr val="FF0000"/>
                </a:solidFill>
              </a:rPr>
              <a:t>5-6.</a:t>
            </a:r>
          </a:p>
          <a:p>
            <a:pPr marL="0" indent="0" algn="ctr">
              <a:buNone/>
            </a:pPr>
            <a:r>
              <a:rPr lang="es-CO" dirty="0" smtClean="0"/>
              <a:t> </a:t>
            </a:r>
            <a:r>
              <a:rPr lang="es-CO" b="1" i="1" dirty="0">
                <a:solidFill>
                  <a:srgbClr val="002060"/>
                </a:solidFill>
              </a:rPr>
              <a:t>Mas él herido fue por </a:t>
            </a:r>
            <a:r>
              <a:rPr lang="es-CO" b="1" i="1" u="sng" dirty="0">
                <a:solidFill>
                  <a:srgbClr val="002060"/>
                </a:solidFill>
              </a:rPr>
              <a:t>nuestras</a:t>
            </a:r>
            <a:r>
              <a:rPr lang="es-CO" b="1" i="1" dirty="0">
                <a:solidFill>
                  <a:srgbClr val="002060"/>
                </a:solidFill>
              </a:rPr>
              <a:t> rebeliones, molido por </a:t>
            </a:r>
            <a:r>
              <a:rPr lang="es-CO" b="1" i="1" u="sng" dirty="0">
                <a:solidFill>
                  <a:srgbClr val="002060"/>
                </a:solidFill>
              </a:rPr>
              <a:t>nuestros</a:t>
            </a:r>
            <a:r>
              <a:rPr lang="es-CO" b="1" i="1" dirty="0">
                <a:solidFill>
                  <a:srgbClr val="002060"/>
                </a:solidFill>
              </a:rPr>
              <a:t> pecados; el castigo de </a:t>
            </a:r>
            <a:r>
              <a:rPr lang="es-CO" b="1" i="1" u="sng" dirty="0">
                <a:solidFill>
                  <a:srgbClr val="002060"/>
                </a:solidFill>
              </a:rPr>
              <a:t>nuestra</a:t>
            </a:r>
            <a:r>
              <a:rPr lang="es-CO" b="1" i="1" dirty="0">
                <a:solidFill>
                  <a:srgbClr val="002060"/>
                </a:solidFill>
              </a:rPr>
              <a:t> paz fue sobre él, y por su llaga </a:t>
            </a:r>
            <a:r>
              <a:rPr lang="es-CO" b="1" i="1" u="sng" dirty="0">
                <a:solidFill>
                  <a:srgbClr val="002060"/>
                </a:solidFill>
              </a:rPr>
              <a:t>fuimos nosotros</a:t>
            </a:r>
            <a:r>
              <a:rPr lang="es-CO" b="1" i="1" dirty="0">
                <a:solidFill>
                  <a:srgbClr val="002060"/>
                </a:solidFill>
              </a:rPr>
              <a:t> curados. Todos </a:t>
            </a:r>
            <a:r>
              <a:rPr lang="es-CO" b="1" i="1" u="sng" dirty="0">
                <a:solidFill>
                  <a:srgbClr val="002060"/>
                </a:solidFill>
              </a:rPr>
              <a:t>nosotros</a:t>
            </a:r>
            <a:r>
              <a:rPr lang="es-CO" b="1" i="1" dirty="0">
                <a:solidFill>
                  <a:srgbClr val="002060"/>
                </a:solidFill>
              </a:rPr>
              <a:t> nos descarriamos como ovejas, cada cual se apartó por su camino; mas Jehová cargó en él el pecado de todos </a:t>
            </a:r>
            <a:r>
              <a:rPr lang="es-CO" b="1" i="1" u="sng" dirty="0">
                <a:solidFill>
                  <a:srgbClr val="002060"/>
                </a:solidFill>
              </a:rPr>
              <a:t>nosotros</a:t>
            </a:r>
            <a:r>
              <a:rPr lang="es-CO" b="1" u="sng" dirty="0">
                <a:solidFill>
                  <a:srgbClr val="002060"/>
                </a:solidFill>
              </a:rPr>
              <a:t>.</a:t>
            </a:r>
          </a:p>
          <a:p>
            <a:pPr marL="0" indent="0" algn="ctr">
              <a:buNone/>
            </a:pPr>
            <a:endParaRPr lang="es-CO" dirty="0" smtClean="0"/>
          </a:p>
          <a:p>
            <a:pPr marL="0" indent="0" algn="ctr">
              <a:buNone/>
            </a:pPr>
            <a:r>
              <a:rPr lang="es-CO" sz="3400" b="1" dirty="0" smtClean="0">
                <a:solidFill>
                  <a:srgbClr val="FF0000"/>
                </a:solidFill>
              </a:rPr>
              <a:t>Romanos </a:t>
            </a:r>
            <a:r>
              <a:rPr lang="es-CO" sz="3400" b="1" dirty="0">
                <a:solidFill>
                  <a:srgbClr val="FF0000"/>
                </a:solidFill>
              </a:rPr>
              <a:t>5: 6-8 </a:t>
            </a:r>
            <a:endParaRPr lang="es-CO" sz="3400" b="1" dirty="0" smtClean="0">
              <a:solidFill>
                <a:srgbClr val="FF0000"/>
              </a:solidFill>
            </a:endParaRPr>
          </a:p>
          <a:p>
            <a:pPr marL="0" indent="0" algn="ctr">
              <a:buNone/>
            </a:pPr>
            <a:r>
              <a:rPr lang="es-CO" b="1" i="1" dirty="0" smtClean="0">
                <a:solidFill>
                  <a:srgbClr val="002060"/>
                </a:solidFill>
              </a:rPr>
              <a:t>Porque </a:t>
            </a:r>
            <a:r>
              <a:rPr lang="es-CO" b="1" i="1" dirty="0">
                <a:solidFill>
                  <a:srgbClr val="002060"/>
                </a:solidFill>
              </a:rPr>
              <a:t>Cristo, cuando aún </a:t>
            </a:r>
            <a:r>
              <a:rPr lang="es-CO" b="1" i="1" u="sng" dirty="0">
                <a:solidFill>
                  <a:srgbClr val="002060"/>
                </a:solidFill>
              </a:rPr>
              <a:t>éramos</a:t>
            </a:r>
            <a:r>
              <a:rPr lang="es-CO" b="1" i="1" dirty="0">
                <a:solidFill>
                  <a:srgbClr val="002060"/>
                </a:solidFill>
              </a:rPr>
              <a:t> débiles, a su tiempo murió por los impíos. Ciertamente, apenas morirá alguno por un justo; con todo, pudiera ser que alguno osara morir por el bueno. Mas Dios muestra su amor para con </a:t>
            </a:r>
            <a:r>
              <a:rPr lang="es-CO" b="1" i="1" u="sng" dirty="0">
                <a:solidFill>
                  <a:srgbClr val="002060"/>
                </a:solidFill>
              </a:rPr>
              <a:t>nosotros</a:t>
            </a:r>
            <a:r>
              <a:rPr lang="es-CO" b="1" i="1" dirty="0">
                <a:solidFill>
                  <a:srgbClr val="002060"/>
                </a:solidFill>
              </a:rPr>
              <a:t>, en que siendo aún pecadores, Cristo murió por </a:t>
            </a:r>
            <a:r>
              <a:rPr lang="es-CO" b="1" i="1" u="sng" dirty="0">
                <a:solidFill>
                  <a:srgbClr val="002060"/>
                </a:solidFill>
              </a:rPr>
              <a:t>nosotros</a:t>
            </a:r>
            <a:r>
              <a:rPr lang="es-CO" b="1" i="1" dirty="0">
                <a:solidFill>
                  <a:srgbClr val="002060"/>
                </a:solidFill>
              </a:rPr>
              <a:t>.</a:t>
            </a:r>
          </a:p>
          <a:p>
            <a:endParaRPr lang="es-CO" dirty="0"/>
          </a:p>
        </p:txBody>
      </p:sp>
    </p:spTree>
    <p:extLst>
      <p:ext uri="{BB962C8B-B14F-4D97-AF65-F5344CB8AC3E}">
        <p14:creationId xmlns:p14="http://schemas.microsoft.com/office/powerpoint/2010/main" val="3908101021"/>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260648"/>
            <a:ext cx="8352928" cy="6264696"/>
          </a:xfrm>
          <a:solidFill>
            <a:schemeClr val="accent4">
              <a:lumMod val="40000"/>
              <a:lumOff val="60000"/>
            </a:schemeClr>
          </a:solidFill>
          <a:scene3d>
            <a:camera prst="orthographicFront"/>
            <a:lightRig rig="threePt" dir="t"/>
          </a:scene3d>
          <a:sp3d>
            <a:bevelT w="165100" prst="coolSlant"/>
          </a:sp3d>
        </p:spPr>
        <p:txBody>
          <a:bodyPr>
            <a:normAutofit fontScale="70000" lnSpcReduction="20000"/>
          </a:bodyPr>
          <a:lstStyle/>
          <a:p>
            <a:pPr marL="0" indent="0" algn="ctr">
              <a:buNone/>
            </a:pPr>
            <a:endParaRPr lang="es-CO" dirty="0" smtClean="0"/>
          </a:p>
          <a:p>
            <a:pPr marL="0" indent="0" algn="ctr">
              <a:buNone/>
            </a:pPr>
            <a:r>
              <a:rPr lang="es-CO" sz="3400" b="1" dirty="0" smtClean="0">
                <a:solidFill>
                  <a:srgbClr val="FF0000"/>
                </a:solidFill>
              </a:rPr>
              <a:t>1 </a:t>
            </a:r>
            <a:r>
              <a:rPr lang="es-CO" sz="3400" b="1" dirty="0">
                <a:solidFill>
                  <a:srgbClr val="FF0000"/>
                </a:solidFill>
              </a:rPr>
              <a:t>Pedro 2: 24 </a:t>
            </a:r>
            <a:endParaRPr lang="es-CO" sz="3400" b="1" dirty="0" smtClean="0">
              <a:solidFill>
                <a:srgbClr val="FF0000"/>
              </a:solidFill>
            </a:endParaRPr>
          </a:p>
          <a:p>
            <a:pPr marL="0" indent="0" algn="ctr">
              <a:buNone/>
            </a:pPr>
            <a:r>
              <a:rPr lang="es-CO" b="1" i="1" dirty="0" smtClean="0">
                <a:solidFill>
                  <a:srgbClr val="002060"/>
                </a:solidFill>
              </a:rPr>
              <a:t>Quien </a:t>
            </a:r>
            <a:r>
              <a:rPr lang="es-CO" b="1" i="1" dirty="0">
                <a:solidFill>
                  <a:srgbClr val="002060"/>
                </a:solidFill>
              </a:rPr>
              <a:t>llevó él mismo </a:t>
            </a:r>
            <a:r>
              <a:rPr lang="es-CO" b="1" i="1" u="sng" dirty="0">
                <a:solidFill>
                  <a:srgbClr val="002060"/>
                </a:solidFill>
              </a:rPr>
              <a:t>nuestros</a:t>
            </a:r>
            <a:r>
              <a:rPr lang="es-CO" b="1" i="1" dirty="0">
                <a:solidFill>
                  <a:srgbClr val="002060"/>
                </a:solidFill>
              </a:rPr>
              <a:t> pecados en su cuerpo sobre el madero, para que </a:t>
            </a:r>
            <a:r>
              <a:rPr lang="es-CO" b="1" i="1" u="sng" dirty="0">
                <a:solidFill>
                  <a:srgbClr val="002060"/>
                </a:solidFill>
              </a:rPr>
              <a:t>nosotros</a:t>
            </a:r>
            <a:r>
              <a:rPr lang="es-CO" b="1" i="1" dirty="0">
                <a:solidFill>
                  <a:srgbClr val="002060"/>
                </a:solidFill>
              </a:rPr>
              <a:t>, estando muertos a los pecados, </a:t>
            </a:r>
            <a:r>
              <a:rPr lang="es-CO" b="1" i="1" u="sng" dirty="0">
                <a:solidFill>
                  <a:srgbClr val="002060"/>
                </a:solidFill>
              </a:rPr>
              <a:t>vivamos</a:t>
            </a:r>
            <a:r>
              <a:rPr lang="es-CO" b="1" i="1" dirty="0">
                <a:solidFill>
                  <a:srgbClr val="002060"/>
                </a:solidFill>
              </a:rPr>
              <a:t> a la justicia; y por cuya herida fuisteis sanados.</a:t>
            </a:r>
          </a:p>
          <a:p>
            <a:pPr marL="0" indent="0" algn="ctr">
              <a:buNone/>
            </a:pPr>
            <a:endParaRPr lang="es-CO" b="1" i="1" dirty="0" smtClean="0">
              <a:solidFill>
                <a:srgbClr val="FF0000"/>
              </a:solidFill>
            </a:endParaRPr>
          </a:p>
          <a:p>
            <a:pPr marL="0" indent="0" algn="ctr">
              <a:buNone/>
            </a:pPr>
            <a:r>
              <a:rPr lang="es-CO" sz="3400" b="1" dirty="0" smtClean="0">
                <a:solidFill>
                  <a:srgbClr val="FF0000"/>
                </a:solidFill>
              </a:rPr>
              <a:t>1 </a:t>
            </a:r>
            <a:r>
              <a:rPr lang="es-CO" sz="3400" b="1" dirty="0">
                <a:solidFill>
                  <a:srgbClr val="FF0000"/>
                </a:solidFill>
              </a:rPr>
              <a:t>Pedro 3: 18 </a:t>
            </a:r>
            <a:endParaRPr lang="es-CO" sz="3400" b="1" dirty="0" smtClean="0">
              <a:solidFill>
                <a:srgbClr val="FF0000"/>
              </a:solidFill>
            </a:endParaRPr>
          </a:p>
          <a:p>
            <a:pPr marL="0" indent="0" algn="ctr">
              <a:buNone/>
            </a:pPr>
            <a:r>
              <a:rPr lang="es-CO" b="1" i="1" dirty="0" smtClean="0">
                <a:solidFill>
                  <a:srgbClr val="002060"/>
                </a:solidFill>
              </a:rPr>
              <a:t>Porque </a:t>
            </a:r>
            <a:r>
              <a:rPr lang="es-CO" b="1" i="1" dirty="0">
                <a:solidFill>
                  <a:srgbClr val="002060"/>
                </a:solidFill>
              </a:rPr>
              <a:t>también Cristo padeció una sola vez por los pecados, el justo por los injustos, para </a:t>
            </a:r>
            <a:r>
              <a:rPr lang="es-CO" b="1" i="1" u="sng" dirty="0">
                <a:solidFill>
                  <a:srgbClr val="002060"/>
                </a:solidFill>
              </a:rPr>
              <a:t>llevarnos</a:t>
            </a:r>
            <a:r>
              <a:rPr lang="es-CO" b="1" i="1" dirty="0">
                <a:solidFill>
                  <a:srgbClr val="002060"/>
                </a:solidFill>
              </a:rPr>
              <a:t> a Dios, siendo a la verdad muerto en la carne, pero vivificado en espíritu.</a:t>
            </a:r>
          </a:p>
          <a:p>
            <a:pPr marL="0" indent="0" algn="ctr">
              <a:buNone/>
            </a:pPr>
            <a:endParaRPr lang="es-CO" b="1" dirty="0" smtClean="0">
              <a:solidFill>
                <a:srgbClr val="002060"/>
              </a:solidFill>
            </a:endParaRPr>
          </a:p>
          <a:p>
            <a:pPr marL="0" indent="0" algn="ctr">
              <a:buNone/>
            </a:pPr>
            <a:r>
              <a:rPr lang="es-CO" sz="3400" b="1" dirty="0" smtClean="0">
                <a:solidFill>
                  <a:srgbClr val="FF0000"/>
                </a:solidFill>
              </a:rPr>
              <a:t>Juan </a:t>
            </a:r>
            <a:r>
              <a:rPr lang="es-CO" sz="3400" b="1" dirty="0">
                <a:solidFill>
                  <a:srgbClr val="FF0000"/>
                </a:solidFill>
              </a:rPr>
              <a:t>5: </a:t>
            </a:r>
            <a:r>
              <a:rPr lang="es-CO" sz="3400" b="1" dirty="0" smtClean="0">
                <a:solidFill>
                  <a:srgbClr val="FF0000"/>
                </a:solidFill>
              </a:rPr>
              <a:t>24</a:t>
            </a:r>
          </a:p>
          <a:p>
            <a:pPr marL="0" indent="0" algn="ctr">
              <a:buNone/>
            </a:pPr>
            <a:r>
              <a:rPr lang="es-CO" b="1" i="1" dirty="0" smtClean="0">
                <a:solidFill>
                  <a:srgbClr val="002060"/>
                </a:solidFill>
              </a:rPr>
              <a:t>De </a:t>
            </a:r>
            <a:r>
              <a:rPr lang="es-CO" b="1" i="1" dirty="0">
                <a:solidFill>
                  <a:srgbClr val="002060"/>
                </a:solidFill>
              </a:rPr>
              <a:t>cierto, de cierto os digo: El que oye mi palabra, y cree al que me envió, tiene vida eterna; y no vendrá a condenación, mas ha pasado de muerte a vida. </a:t>
            </a:r>
          </a:p>
          <a:p>
            <a:pPr marL="0" indent="0" algn="ctr">
              <a:buNone/>
            </a:pPr>
            <a:endParaRPr lang="es-CO" i="1" dirty="0" smtClean="0">
              <a:solidFill>
                <a:srgbClr val="FF0000"/>
              </a:solidFill>
            </a:endParaRPr>
          </a:p>
          <a:p>
            <a:pPr marL="0" indent="0" algn="ctr">
              <a:buNone/>
            </a:pPr>
            <a:r>
              <a:rPr lang="es-CO" sz="3400" b="1" dirty="0" smtClean="0">
                <a:solidFill>
                  <a:srgbClr val="FF0000"/>
                </a:solidFill>
              </a:rPr>
              <a:t>Hechos 16:31 </a:t>
            </a:r>
          </a:p>
          <a:p>
            <a:pPr marL="0" indent="0" algn="ctr">
              <a:buNone/>
            </a:pPr>
            <a:r>
              <a:rPr lang="es-CO" b="1" i="1" dirty="0" smtClean="0">
                <a:solidFill>
                  <a:srgbClr val="002060"/>
                </a:solidFill>
              </a:rPr>
              <a:t>Ellos </a:t>
            </a:r>
            <a:r>
              <a:rPr lang="es-CO" b="1" i="1" dirty="0">
                <a:solidFill>
                  <a:srgbClr val="002060"/>
                </a:solidFill>
              </a:rPr>
              <a:t>dijeron: Cree en el Señor Jesucristo, y serás salvo, tú y tu casa. </a:t>
            </a:r>
          </a:p>
          <a:p>
            <a:pPr algn="ctr"/>
            <a:endParaRPr lang="es-CO" b="1" i="1" dirty="0">
              <a:solidFill>
                <a:srgbClr val="002060"/>
              </a:solidFill>
            </a:endParaRPr>
          </a:p>
        </p:txBody>
      </p:sp>
    </p:spTree>
    <p:extLst>
      <p:ext uri="{BB962C8B-B14F-4D97-AF65-F5344CB8AC3E}">
        <p14:creationId xmlns:p14="http://schemas.microsoft.com/office/powerpoint/2010/main" val="3618417396"/>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smtClean="0"/>
              <a:t>Los que lo hayan aceptado como su Salvador resucitarán</a:t>
            </a:r>
            <a:r>
              <a:rPr lang="es-CO" dirty="0" smtClean="0"/>
              <a:t>.</a:t>
            </a:r>
            <a:endParaRPr lang="es-CO" dirty="0"/>
          </a:p>
        </p:txBody>
      </p:sp>
      <p:sp>
        <p:nvSpPr>
          <p:cNvPr id="3" name="2 Marcador de contenido"/>
          <p:cNvSpPr>
            <a:spLocks noGrp="1"/>
          </p:cNvSpPr>
          <p:nvPr>
            <p:ph idx="1"/>
          </p:nvPr>
        </p:nvSpPr>
        <p:spPr>
          <a:xfrm>
            <a:off x="457200" y="5877272"/>
            <a:ext cx="8229600" cy="720080"/>
          </a:xfrm>
          <a:solidFill>
            <a:schemeClr val="accent4">
              <a:lumMod val="40000"/>
              <a:lumOff val="60000"/>
            </a:schemeClr>
          </a:solidFill>
          <a:scene3d>
            <a:camera prst="orthographicFront"/>
            <a:lightRig rig="threePt" dir="t"/>
          </a:scene3d>
          <a:sp3d>
            <a:bevelT w="165100" prst="coolSlant"/>
          </a:sp3d>
        </p:spPr>
        <p:txBody>
          <a:bodyPr/>
          <a:lstStyle/>
          <a:p>
            <a:pPr marL="0" indent="0" algn="ctr">
              <a:buNone/>
            </a:pPr>
            <a:r>
              <a:rPr lang="es-CO" b="1" dirty="0" smtClean="0"/>
              <a:t>Y vivirán con Él por la eternidad sin fin. Amen.</a:t>
            </a:r>
            <a:endParaRPr lang="es-CO" b="1"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844824"/>
            <a:ext cx="3744416" cy="3716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844824"/>
            <a:ext cx="4104456" cy="3735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73184080"/>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314</TotalTime>
  <Words>1772</Words>
  <Application>Microsoft Office PowerPoint</Application>
  <PresentationFormat>Presentación en pantalla (4:3)</PresentationFormat>
  <Paragraphs>85</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Tema de Office</vt:lpstr>
      <vt:lpstr>SIETE PALABRAS  Y UNA MÁS</vt:lpstr>
      <vt:lpstr>SIETE PALABRAS Y UNA MAS</vt:lpstr>
      <vt:lpstr>Presentación de PowerPoint</vt:lpstr>
      <vt:lpstr>«Padre, perdónalos, porque no saben lo que hacen»</vt:lpstr>
      <vt:lpstr>Presentación de PowerPoint</vt:lpstr>
      <vt:lpstr>Presentación de PowerPoint</vt:lpstr>
      <vt:lpstr>Presentación de PowerPoint</vt:lpstr>
      <vt:lpstr>El ladrón estará con Jesús en el “paraíso”, pero será después de la resurrección de los justos, la cual ocurrirá en la segunda venida del Señor. </vt:lpstr>
      <vt:lpstr>Presentación de PowerPoint</vt:lpstr>
      <vt:lpstr>He ahí tu hijo. </vt:lpstr>
      <vt:lpstr>Presentación de PowerPoint</vt:lpstr>
      <vt:lpstr>Presentación de PowerPoint</vt:lpstr>
      <vt:lpstr>Presentación de PowerPoint</vt:lpstr>
      <vt:lpstr>Presentación de PowerPoint</vt:lpstr>
      <vt:lpstr>Presentación de PowerPoint</vt:lpstr>
      <vt:lpstr>Presentación de PowerPoint</vt:lpstr>
      <vt:lpstr>La mejor noticia:  Jesús   resucitó</vt:lpstr>
      <vt:lpstr>Presentación de PowerPoint</vt:lpstr>
      <vt:lpstr>Para reflexionar</vt:lpstr>
      <vt:lpstr>Presentación de PowerPoint</vt:lpstr>
      <vt:lpstr>Los que lo hayan aceptado como su Salvador resucitarán.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SIETE PALABRAS  Y UNA MÁS</dc:title>
  <dc:creator>FAMILIA FIERRO CH</dc:creator>
  <cp:lastModifiedBy>TEMAS DE FE</cp:lastModifiedBy>
  <cp:revision>54</cp:revision>
  <dcterms:created xsi:type="dcterms:W3CDTF">2013-11-16T20:46:41Z</dcterms:created>
  <dcterms:modified xsi:type="dcterms:W3CDTF">2016-05-13T14:27:53Z</dcterms:modified>
</cp:coreProperties>
</file>